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1" r:id="rId2"/>
    <p:sldId id="260" r:id="rId3"/>
    <p:sldId id="288" r:id="rId4"/>
    <p:sldId id="272" r:id="rId5"/>
    <p:sldId id="283" r:id="rId6"/>
    <p:sldId id="281" r:id="rId7"/>
    <p:sldId id="279" r:id="rId8"/>
    <p:sldId id="269" r:id="rId9"/>
    <p:sldId id="284" r:id="rId10"/>
    <p:sldId id="287" r:id="rId11"/>
    <p:sldId id="286" r:id="rId12"/>
    <p:sldId id="273" r:id="rId13"/>
    <p:sldId id="285" r:id="rId14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168"/>
    <a:srgbClr val="12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660"/>
  </p:normalViewPr>
  <p:slideViewPr>
    <p:cSldViewPr>
      <p:cViewPr>
        <p:scale>
          <a:sx n="33" d="100"/>
          <a:sy n="33" d="100"/>
        </p:scale>
        <p:origin x="-918" y="-24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itlana.padalka\AppData\Local\Microsoft\Windows\INetCache\Content.Outlook\EQ1TXZ5Q\CabStat2019%20(&#1082;&#1086;&#1088;&#1080;&#1089;&#1090;%20&#1047;&#1072;&#1082;&#1088;%20&#1095;&#1072;&#1089;&#1090;%20&#1045;&#1050;&#1055;)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>
              <a:solidFill>
                <a:srgbClr val="126AB3"/>
              </a:solidFill>
            </a:ln>
          </c:spPr>
          <c:marker>
            <c:symbol val="none"/>
          </c:marker>
          <c:dPt>
            <c:idx val="5"/>
            <c:bubble3D val="0"/>
            <c:spPr>
              <a:ln w="57150">
                <a:solidFill>
                  <a:srgbClr val="126AB3"/>
                </a:solidFill>
                <a:tailEnd type="triangle"/>
              </a:ln>
            </c:spPr>
          </c:dPt>
          <c:cat>
            <c:numRef>
              <c:f>'[CabStat2019 (корист Закр част ЕКП)_.xlsx]Лист3'!$C$42:$H$42</c:f>
              <c:numCache>
                <c:formatCode>m/d/yyyy</c:formatCode>
                <c:ptCount val="6"/>
                <c:pt idx="0">
                  <c:v>42795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44378</c:v>
                </c:pt>
              </c:numCache>
            </c:numRef>
          </c:cat>
          <c:val>
            <c:numRef>
              <c:f>'[CabStat2019 (корист Закр част ЕКП)_.xlsx]Лист3'!$C$43:$H$43</c:f>
              <c:numCache>
                <c:formatCode>#,##0</c:formatCode>
                <c:ptCount val="6"/>
                <c:pt idx="0">
                  <c:v>340933</c:v>
                </c:pt>
                <c:pt idx="1">
                  <c:v>787697</c:v>
                </c:pt>
                <c:pt idx="2">
                  <c:v>1329362</c:v>
                </c:pt>
                <c:pt idx="3">
                  <c:v>1906883</c:v>
                </c:pt>
                <c:pt idx="4">
                  <c:v>2601622</c:v>
                </c:pt>
                <c:pt idx="5">
                  <c:v>3170022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15680"/>
        <c:axId val="64842560"/>
      </c:lineChart>
      <c:dateAx>
        <c:axId val="65415680"/>
        <c:scaling>
          <c:orientation val="minMax"/>
          <c:max val="44378"/>
          <c:min val="42795"/>
        </c:scaling>
        <c:delete val="0"/>
        <c:axPos val="b"/>
        <c:numFmt formatCode="mm\/yyyy" sourceLinked="0"/>
        <c:majorTickMark val="out"/>
        <c:minorTickMark val="none"/>
        <c:tickLblPos val="nextTo"/>
        <c:crossAx val="64842560"/>
        <c:crosses val="autoZero"/>
        <c:auto val="1"/>
        <c:lblOffset val="100"/>
        <c:baseTimeUnit val="months"/>
        <c:majorUnit val="1"/>
        <c:majorTimeUnit val="years"/>
      </c:dateAx>
      <c:valAx>
        <c:axId val="64842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541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8187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4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6936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8" y="2001259"/>
            <a:ext cx="6195914" cy="1488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9592" y="-4303240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4500" y="10314384"/>
            <a:ext cx="7711796" cy="7711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744" y="3869668"/>
            <a:ext cx="6552728" cy="65527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вал 2"/>
          <p:cNvSpPr/>
          <p:nvPr/>
        </p:nvSpPr>
        <p:spPr>
          <a:xfrm>
            <a:off x="958752" y="3833664"/>
            <a:ext cx="6624736" cy="6300700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Ефективність роботи…"/>
          <p:cNvSpPr txBox="1"/>
          <p:nvPr/>
        </p:nvSpPr>
        <p:spPr>
          <a:xfrm>
            <a:off x="1390800" y="5273824"/>
            <a:ext cx="13295600" cy="323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96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uk-UA" sz="8800" b="1" spc="-1" dirty="0" smtClean="0">
                <a:solidFill>
                  <a:srgbClr val="000000"/>
                </a:solidFill>
                <a:latin typeface="Calibri"/>
              </a:rPr>
              <a:t>ПОСЛУГИ ЕЛЕКТРОННОГО КАБІНЕТУ</a:t>
            </a:r>
            <a:endParaRPr lang="en-US" sz="8800" spc="-1" dirty="0">
              <a:latin typeface="Arial"/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0232" y="1529409"/>
            <a:ext cx="11233248" cy="1123324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Овал 3"/>
          <p:cNvSpPr/>
          <p:nvPr/>
        </p:nvSpPr>
        <p:spPr>
          <a:xfrm>
            <a:off x="14136216" y="1662608"/>
            <a:ext cx="11089232" cy="1131607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7299" r="26153" b="4539"/>
          <a:stretch/>
        </p:blipFill>
        <p:spPr>
          <a:xfrm>
            <a:off x="15360352" y="3041576"/>
            <a:ext cx="8208912" cy="8208912"/>
          </a:xfrm>
          <a:prstGeom prst="ellipse">
            <a:avLst/>
          </a:prstGeom>
          <a:ln>
            <a:solidFill>
              <a:srgbClr val="126AB3"/>
            </a:solidFill>
          </a:ln>
        </p:spPr>
      </p:pic>
    </p:spTree>
    <p:extLst>
      <p:ext uri="{BB962C8B-B14F-4D97-AF65-F5344CB8AC3E}">
        <p14:creationId xmlns:p14="http://schemas.microsoft.com/office/powerpoint/2010/main" val="1016627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76376" y="-4663280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62869" y="10458400"/>
            <a:ext cx="3744417" cy="3744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43985" y="2249488"/>
            <a:ext cx="4752528" cy="47525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4199112" y="4001482"/>
            <a:ext cx="17929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e-Ukraine Regular"/>
              </a:rPr>
              <a:t>показник </a:t>
            </a:r>
            <a:r>
              <a:rPr lang="uk-UA" sz="4000" dirty="0">
                <a:latin typeface="e-Ukraine Regular"/>
              </a:rPr>
              <a:t>D (навантаження за останні 12 календарних місяців) </a:t>
            </a: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e-Ukraine Regular"/>
              </a:rPr>
              <a:t>показник Р </a:t>
            </a:r>
            <a:r>
              <a:rPr lang="uk-UA" sz="4000" dirty="0">
                <a:latin typeface="e-Ukraine Regular"/>
              </a:rPr>
              <a:t>(сума ПДВ зазначена у зареєстрованих ПН/РК в ЄРПН у звітному періоді</a:t>
            </a:r>
            <a:r>
              <a:rPr lang="uk-UA" sz="4000" dirty="0" smtClean="0">
                <a:latin typeface="e-Ukraine Regular"/>
              </a:rPr>
              <a:t>) 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e-Ukraine Regular"/>
              </a:rPr>
              <a:t>показники </a:t>
            </a:r>
            <a:r>
              <a:rPr lang="uk-UA" sz="4000" dirty="0">
                <a:latin typeface="e-Ukraine Regular"/>
              </a:rPr>
              <a:t>Позитивної податкової історії (ППІ) </a:t>
            </a: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e-Ukraine Regular"/>
              </a:rPr>
              <a:t>інформація </a:t>
            </a:r>
            <a:r>
              <a:rPr lang="uk-UA" sz="4000" dirty="0">
                <a:latin typeface="e-Ukraine Regular"/>
              </a:rPr>
              <a:t>щодо відповідності платника ПДВ критеріям ризиковості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9769" y="2366209"/>
            <a:ext cx="20404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аналітичні сервіси </a:t>
            </a:r>
            <a:r>
              <a:rPr lang="uk-UA" sz="4000" dirty="0">
                <a:latin typeface="e-Ukraine Regular"/>
              </a:rPr>
              <a:t>системи автоматизованого моніторингу відповідності податкової накладної/розрахунку коригування оцінки ступеня ризиків</a:t>
            </a:r>
          </a:p>
        </p:txBody>
      </p:sp>
    </p:spTree>
    <p:extLst>
      <p:ext uri="{BB962C8B-B14F-4D97-AF65-F5344CB8AC3E}">
        <p14:creationId xmlns:p14="http://schemas.microsoft.com/office/powerpoint/2010/main" val="455059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25624" y="5273824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76376" y="-4663280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69064" y="7794104"/>
            <a:ext cx="3744417" cy="3744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43985" y="2249488"/>
            <a:ext cx="4752528" cy="475252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3335016" y="1397586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>
                <a:solidFill>
                  <a:srgbClr val="126AB3"/>
                </a:solidFill>
                <a:latin typeface="e-Ukraine Regular"/>
              </a:rPr>
              <a:t>Сервіси 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для платників акцизного податку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0960" y="2450112"/>
            <a:ext cx="21170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реєстрація акцизних накладних/розрахунків коригування 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доступ </a:t>
            </a:r>
            <a:r>
              <a:rPr lang="uk-UA" sz="4000" dirty="0">
                <a:latin typeface="e-Ukraine Regular"/>
              </a:rPr>
              <a:t>до даних </a:t>
            </a:r>
            <a:r>
              <a:rPr lang="uk-UA" sz="4000" dirty="0" smtClean="0">
                <a:latin typeface="e-Ukraine Regular"/>
              </a:rPr>
              <a:t>ЄРАН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сервіси системи електронного адміністрування реалізації пального та спирту </a:t>
            </a:r>
            <a:r>
              <a:rPr lang="uk-UA" sz="4000" dirty="0" smtClean="0">
                <a:latin typeface="e-Ukraine Regular"/>
              </a:rPr>
              <a:t>етилового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7104" y="6305738"/>
            <a:ext cx="185780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/>
              <a:t>перелік операцій, зареєстрованих в СЕА </a:t>
            </a:r>
            <a:r>
              <a:rPr lang="uk-UA" sz="4000" dirty="0" smtClean="0"/>
              <a:t>РПСЕ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/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/>
              <a:t>перелік всіх операцій з ПДВ-рахунком (тип транзакції, загальна сума поповнення рахунку, списання коштів з рахунку, заборгованість тощо</a:t>
            </a:r>
            <a:r>
              <a:rPr lang="uk-UA" sz="4000" dirty="0" smtClean="0"/>
              <a:t>)</a:t>
            </a:r>
          </a:p>
          <a:p>
            <a:pPr algn="l">
              <a:buClr>
                <a:srgbClr val="24A168"/>
              </a:buClr>
              <a:buSzPct val="160000"/>
            </a:pPr>
            <a:r>
              <a:rPr lang="uk-UA" sz="4000" dirty="0" smtClean="0"/>
              <a:t> </a:t>
            </a:r>
            <a:endParaRPr lang="uk-UA" sz="4000" dirty="0"/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/>
              <a:t>перелік акцизних складів та інформації щодо обладнання акцизного </a:t>
            </a:r>
            <a:r>
              <a:rPr lang="uk-UA" sz="4000" dirty="0" smtClean="0"/>
              <a:t>складу 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/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 smtClean="0"/>
              <a:t>результат </a:t>
            </a:r>
            <a:r>
              <a:rPr lang="uk-UA" sz="4000" dirty="0"/>
              <a:t>зіставлення показників обсягів обігу та залишків пального та показників обсягів обігу спирту етилового</a:t>
            </a:r>
            <a:endParaRPr lang="uk-UA" sz="4000" dirty="0">
              <a:latin typeface="e-Ukrai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5848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72720" y="9666312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0910" y="-4356334"/>
            <a:ext cx="5040561" cy="50405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5567264" y="2874903"/>
            <a:ext cx="16129792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інформації про реєстраційні дані, дані </a:t>
            </a:r>
            <a:r>
              <a:rPr lang="uk-UA" sz="4000" dirty="0">
                <a:latin typeface="e-Ukraine Regular"/>
              </a:rPr>
              <a:t>про об’єкти </a:t>
            </a:r>
            <a:r>
              <a:rPr lang="uk-UA" sz="4000" dirty="0" smtClean="0">
                <a:latin typeface="e-Ukraine Regular"/>
              </a:rPr>
              <a:t>оподаткування</a:t>
            </a: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податкових </a:t>
            </a:r>
            <a:r>
              <a:rPr lang="uk-UA" sz="4000" dirty="0">
                <a:latin typeface="e-Ukraine Regular"/>
              </a:rPr>
              <a:t>повідомлень – рішень щодо сум нарахованих податкових зобов’язань по податку на нерухоме майно, відмінне від земельної ділянки, транспортного податку та плати за </a:t>
            </a:r>
            <a:r>
              <a:rPr lang="uk-UA" sz="4000" dirty="0" smtClean="0">
                <a:latin typeface="e-Ukraine Regular"/>
              </a:rPr>
              <a:t>землю</a:t>
            </a: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подання декларації про майновий стан і </a:t>
            </a:r>
            <a:r>
              <a:rPr lang="uk-UA" sz="4000" dirty="0" smtClean="0">
                <a:latin typeface="e-Ukraine Regular"/>
              </a:rPr>
              <a:t>доходи</a:t>
            </a: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отримання відомостей про </a:t>
            </a:r>
            <a:r>
              <a:rPr lang="uk-UA" sz="4000" dirty="0" smtClean="0">
                <a:latin typeface="e-Ukraine Regular"/>
              </a:rPr>
              <a:t>суми виплачених доходів з ДРФО</a:t>
            </a: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подання заяв </a:t>
            </a:r>
            <a:r>
              <a:rPr lang="uk-UA" sz="4000" dirty="0" smtClean="0">
                <a:latin typeface="e-Ukraine Regular"/>
              </a:rPr>
              <a:t>за ф. № 1ДР, ф. № 5ДР, копій документів </a:t>
            </a: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just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сплата податків, зборів, </a:t>
            </a:r>
            <a:r>
              <a:rPr lang="uk-UA" sz="4000" dirty="0" smtClean="0">
                <a:latin typeface="e-Ukraine Regular"/>
              </a:rPr>
              <a:t>платежів</a:t>
            </a:r>
            <a:endParaRPr lang="uk-UA" sz="4000" dirty="0">
              <a:latin typeface="e-Ukraine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9232" y="1613610"/>
            <a:ext cx="1728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>
                <a:solidFill>
                  <a:srgbClr val="126AB3"/>
                </a:solidFill>
                <a:latin typeface="e-Ukraine Regular"/>
              </a:rPr>
              <a:t>Сервіси 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для фізичних осіб (громадян) в Е-кабінеті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053" y="5777880"/>
            <a:ext cx="4809147" cy="480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6622" b="355"/>
          <a:stretch/>
        </p:blipFill>
        <p:spPr>
          <a:xfrm>
            <a:off x="166664" y="2172580"/>
            <a:ext cx="4829436" cy="48294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6541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85" y="0"/>
            <a:ext cx="11037955" cy="10677691"/>
          </a:xfrm>
          <a:prstGeom prst="rect">
            <a:avLst/>
          </a:prstGeom>
          <a:noFill/>
          <a:ln w="19050" cmpd="dbl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390800" y="2465512"/>
            <a:ext cx="12241360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реєстраційні та облікові дані; 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стан розрахунків з бюджетом;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результати обробки документів (квитанції);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виникнення податкового боргу;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терміни подання звітності та сплати податків (податковий календар);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дані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з СЕА ПДВ та СЕА 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РПСЕ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податкові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накладні/розрахунки 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коригування</a:t>
            </a: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дані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автоматизованого моніторингу відповідності податкової накладної/розрахунку коригування оцінки ступеня ризиків</a:t>
            </a:r>
            <a:endParaRPr lang="ru-RU" sz="4000" spc="-1" dirty="0">
              <a:solidFill>
                <a:srgbClr val="17375E"/>
              </a:solidFill>
              <a:latin typeface="e-Ukraine Regular"/>
              <a:ea typeface="Calibri"/>
            </a:endParaRPr>
          </a:p>
          <a:p>
            <a:pPr marL="742950" indent="-74295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Open Sans Bold"/>
            </a:endParaRPr>
          </a:p>
          <a:p>
            <a:pPr marL="457200" indent="-457200" algn="l">
              <a:buClr>
                <a:srgbClr val="24A168"/>
              </a:buClr>
              <a:buFontTx/>
              <a:buChar char="•"/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Open Sans Bold"/>
            </a:endParaRPr>
          </a:p>
          <a:p>
            <a:pPr marL="342900" indent="-342900" algn="l">
              <a:buClr>
                <a:srgbClr val="24A168"/>
              </a:buClr>
              <a:buFontTx/>
              <a:buChar char="•"/>
            </a:pPr>
            <a:endParaRPr lang="ru-RU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9" t="34562" r="28575" b="62202"/>
          <a:stretch/>
        </p:blipFill>
        <p:spPr>
          <a:xfrm>
            <a:off x="6328299" y="10945212"/>
            <a:ext cx="8373572" cy="7586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8" name="Прямоугольник 10"/>
          <p:cNvSpPr/>
          <p:nvPr/>
        </p:nvSpPr>
        <p:spPr>
          <a:xfrm>
            <a:off x="1408185" y="1464331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Електронний сервіс</a:t>
            </a:r>
            <a:r>
              <a:rPr lang="en-US" sz="4000" b="1" dirty="0" smtClean="0">
                <a:solidFill>
                  <a:srgbClr val="126AB3"/>
                </a:solidFill>
                <a:latin typeface="e-Ukraine Regular"/>
              </a:rPr>
              <a:t> </a:t>
            </a:r>
            <a:r>
              <a:rPr lang="en-US" sz="4000" b="1" dirty="0" err="1" smtClean="0">
                <a:solidFill>
                  <a:srgbClr val="126AB3"/>
                </a:solidFill>
                <a:latin typeface="e-Ukraine Regular"/>
              </a:rPr>
              <a:t>InfoTax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 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990852" y="-2808804"/>
            <a:ext cx="6749839" cy="674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345504" y="9450288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80432" y="11610528"/>
            <a:ext cx="3466706" cy="346670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0"/>
          <p:cNvSpPr/>
          <p:nvPr/>
        </p:nvSpPr>
        <p:spPr>
          <a:xfrm>
            <a:off x="17779514" y="6492150"/>
            <a:ext cx="6581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01.01.2021     </a:t>
            </a:r>
            <a:r>
              <a:rPr lang="uk-UA" sz="6600" b="1" dirty="0" smtClean="0">
                <a:solidFill>
                  <a:srgbClr val="126AB3"/>
                </a:solidFill>
                <a:latin typeface="e-Ukraine Regular"/>
              </a:rPr>
              <a:t>12 тис. 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sp>
        <p:nvSpPr>
          <p:cNvPr id="13" name="Прямоугольник 10"/>
          <p:cNvSpPr/>
          <p:nvPr/>
        </p:nvSpPr>
        <p:spPr>
          <a:xfrm>
            <a:off x="17787308" y="8126268"/>
            <a:ext cx="67180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01.07.2021      </a:t>
            </a:r>
            <a:r>
              <a:rPr lang="uk-UA" sz="6600" b="1" dirty="0" smtClean="0">
                <a:solidFill>
                  <a:srgbClr val="126AB3"/>
                </a:solidFill>
                <a:latin typeface="e-Ukraine Regular"/>
              </a:rPr>
              <a:t>36 тис. 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19104768" y="5424098"/>
            <a:ext cx="5018478" cy="7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 smtClean="0">
                <a:solidFill>
                  <a:srgbClr val="24A168"/>
                </a:solidFill>
                <a:latin typeface="e-Ukraine Regular"/>
              </a:rPr>
              <a:t>Користувачі</a:t>
            </a:r>
            <a:endParaRPr lang="uk-UA" sz="4000" b="1" dirty="0">
              <a:solidFill>
                <a:srgbClr val="24A168"/>
              </a:solidFill>
              <a:latin typeface="e-Ukrai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59058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50" y="4011180"/>
            <a:ext cx="4932550" cy="4932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43695" y="-5461811"/>
            <a:ext cx="7166620" cy="716661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ustomShape 3"/>
          <p:cNvSpPr/>
          <p:nvPr/>
        </p:nvSpPr>
        <p:spPr>
          <a:xfrm>
            <a:off x="5639272" y="1704808"/>
            <a:ext cx="14113568" cy="61613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>
            <a:no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Податковий  кодекс України </a:t>
            </a:r>
            <a:endParaRPr lang="en-US" sz="4000" b="0" strike="noStrike" spc="-1" dirty="0">
              <a:latin typeface="e-Ukraine Regular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(стаття 42</a:t>
            </a:r>
            <a:r>
              <a:rPr lang="uk-UA" sz="4000" b="0" strike="noStrike" spc="-1" baseline="30000" dirty="0">
                <a:solidFill>
                  <a:srgbClr val="17375E"/>
                </a:solidFill>
                <a:latin typeface="e-Ukraine Regular"/>
                <a:ea typeface="Calibri"/>
              </a:rPr>
              <a:t>1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. Електронний кабінет)</a:t>
            </a:r>
            <a:endParaRPr lang="en-US" sz="4000" b="0" strike="noStrike" spc="-1" dirty="0">
              <a:latin typeface="e-Ukraine Regular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en-US" sz="4000" b="0" strike="noStrike" spc="-1" dirty="0">
              <a:latin typeface="e-Ukraine Regular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Наказ Міністерства фінансів України </a:t>
            </a:r>
            <a:r>
              <a:rPr lang="uk-UA" sz="40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від 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14.07.2017 № 637 </a:t>
            </a:r>
            <a:endParaRPr lang="uk-UA" sz="4000" b="0" strike="noStrike" spc="-1" dirty="0" smtClean="0">
              <a:solidFill>
                <a:srgbClr val="17375E"/>
              </a:solidFill>
              <a:latin typeface="e-Ukraine Regular"/>
              <a:ea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uk-UA" sz="40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«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Про затвердження Порядку функціонування Електронного кабінету», зареєстровано в Міністерстві юстиції </a:t>
            </a:r>
            <a:r>
              <a:rPr lang="uk-UA" sz="40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України  01 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серпня 2017 року за № 942/30810</a:t>
            </a:r>
            <a:r>
              <a:rPr lang="en-US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 (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зі змінами</a:t>
            </a:r>
            <a:r>
              <a:rPr lang="uk-UA" sz="40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)</a:t>
            </a:r>
          </a:p>
        </p:txBody>
      </p:sp>
      <p:sp>
        <p:nvSpPr>
          <p:cNvPr id="15" name="CustomShape 1"/>
          <p:cNvSpPr/>
          <p:nvPr/>
        </p:nvSpPr>
        <p:spPr>
          <a:xfrm>
            <a:off x="5639272" y="7686390"/>
            <a:ext cx="14499875" cy="29160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>
            <a:no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ІТС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«Електронний кабінет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»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 запроваджено 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з  </a:t>
            </a:r>
            <a:r>
              <a:rPr lang="uk-UA" sz="4000" b="1" spc="-1" dirty="0" smtClean="0">
                <a:solidFill>
                  <a:srgbClr val="126AB3"/>
                </a:solidFill>
                <a:latin typeface="e-Ukraine Regular"/>
                <a:ea typeface="Calibri"/>
              </a:rPr>
              <a:t>01.01.2018.</a:t>
            </a:r>
            <a:endParaRPr lang="uk-UA" sz="4000" spc="-1" dirty="0">
              <a:solidFill>
                <a:srgbClr val="17375E"/>
              </a:solidFill>
              <a:latin typeface="e-Ukraine Regular"/>
              <a:ea typeface="Calibri"/>
            </a:endParaRPr>
          </a:p>
          <a:p>
            <a:pPr algn="just">
              <a:spcBef>
                <a:spcPts val="400"/>
              </a:spcBef>
            </a:pP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Створено </a:t>
            </a:r>
            <a:r>
              <a:rPr lang="uk-UA" sz="4000" b="1" spc="-1" dirty="0">
                <a:solidFill>
                  <a:srgbClr val="17375E"/>
                </a:solidFill>
                <a:latin typeface="e-Ukraine Regular"/>
                <a:ea typeface="Calibri"/>
              </a:rPr>
              <a:t>комплексну систему захисту інформації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з підтвердженою відповідністю. </a:t>
            </a:r>
            <a:endParaRPr lang="en-US" sz="4000" spc="-1" dirty="0">
              <a:solidFill>
                <a:srgbClr val="17375E"/>
              </a:solidFill>
              <a:latin typeface="e-Ukraine Regular"/>
              <a:ea typeface="Calibri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5702103" y="10797803"/>
            <a:ext cx="18083185" cy="1028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4400" tIns="52200" rIns="104400" bIns="52200">
            <a:spAutoFit/>
          </a:bodyPr>
          <a:lstStyle/>
          <a:p>
            <a:pPr algn="l">
              <a:lnSpc>
                <a:spcPct val="150000"/>
              </a:lnSpc>
            </a:pPr>
            <a:r>
              <a:rPr lang="uk-UA" sz="400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Вхід</a:t>
            </a:r>
            <a:r>
              <a:rPr lang="uk-UA" sz="400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:  </a:t>
            </a:r>
            <a:r>
              <a:rPr lang="uk-UA" sz="40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за 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адресою </a:t>
            </a:r>
            <a:r>
              <a:rPr lang="en-US" sz="4000" b="1" u="sng" strike="noStrike" spc="-1" dirty="0">
                <a:solidFill>
                  <a:srgbClr val="126AB3"/>
                </a:solidFill>
                <a:uFillTx/>
                <a:latin typeface="e-Ukraine Regular"/>
                <a:ea typeface="Calibri"/>
              </a:rPr>
              <a:t>cabinet.tax.gov.ua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  або </a:t>
            </a:r>
            <a:r>
              <a:rPr lang="uk-UA" sz="40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через </a:t>
            </a:r>
            <a:r>
              <a:rPr lang="uk-UA" sz="40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офіційний вебпортал  ДПС</a:t>
            </a:r>
            <a:endParaRPr lang="en-US" sz="4000" b="0" strike="noStrike" spc="-1" dirty="0">
              <a:latin typeface="e-Ukraine Regular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1102768" y="1601416"/>
            <a:ext cx="5544616" cy="99206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>
            <a:no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uk-UA" sz="4000" b="1" strike="noStrike" spc="-1" dirty="0" smtClean="0">
                <a:solidFill>
                  <a:srgbClr val="126AB3"/>
                </a:solidFill>
                <a:latin typeface="e-Ukraine Regular"/>
                <a:ea typeface="Calibri"/>
              </a:rPr>
              <a:t>Нормативно-правове регулювання</a:t>
            </a:r>
            <a:endParaRPr lang="en-US" sz="4000" b="1" strike="noStrike" spc="-1" dirty="0">
              <a:solidFill>
                <a:srgbClr val="126AB3"/>
              </a:solidFill>
              <a:latin typeface="e-Ukraine Regular"/>
            </a:endParaRPr>
          </a:p>
        </p:txBody>
      </p:sp>
      <p:pic>
        <p:nvPicPr>
          <p:cNvPr id="12" name="Рисунок 4"/>
          <p:cNvPicPr/>
          <p:nvPr/>
        </p:nvPicPr>
        <p:blipFill rotWithShape="1">
          <a:blip r:embed="rId3" cstate="print"/>
          <a:srcRect l="19381" r="19381"/>
          <a:stretch/>
        </p:blipFill>
        <p:spPr>
          <a:xfrm>
            <a:off x="58650" y="6065912"/>
            <a:ext cx="4932550" cy="4680520"/>
          </a:xfrm>
          <a:prstGeom prst="ellipse">
            <a:avLst/>
          </a:prstGeom>
          <a:ln>
            <a:noFill/>
          </a:ln>
          <a:effectLst>
            <a:outerShdw dist="50760" dir="5400000" sx="1000" sy="1000" algn="ctr" rotWithShape="0">
              <a:srgbClr val="000000"/>
            </a:outerShdw>
          </a:effectLst>
        </p:spPr>
      </p:pic>
      <p:pic>
        <p:nvPicPr>
          <p:cNvPr id="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9615" y="12694157"/>
            <a:ext cx="3164975" cy="3164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25048" y="11764605"/>
            <a:ext cx="5024081" cy="502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64808" y="6817228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6596" y="5753184"/>
            <a:ext cx="6749839" cy="674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30404" y="-3060206"/>
            <a:ext cx="5040561" cy="504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4474"/>
          <a:stretch/>
        </p:blipFill>
        <p:spPr>
          <a:xfrm>
            <a:off x="2110880" y="7814672"/>
            <a:ext cx="4659952" cy="4659952"/>
          </a:xfrm>
          <a:prstGeom prst="ellipse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38234"/>
              </p:ext>
            </p:extLst>
          </p:nvPr>
        </p:nvGraphicFramePr>
        <p:xfrm>
          <a:off x="6770831" y="2446290"/>
          <a:ext cx="16510400" cy="41236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6036"/>
                <a:gridCol w="2227394"/>
                <a:gridCol w="2227394"/>
                <a:gridCol w="2227394"/>
                <a:gridCol w="2227394"/>
                <a:gridCol w="2227394"/>
                <a:gridCol w="2227394"/>
              </a:tblGrid>
              <a:tr h="4568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uk-UA" sz="2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Станом на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568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01.03.2017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01.01.2018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01.01.2019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01.01.2020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01.01.2021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48618">
                <a:tc>
                  <a:txBody>
                    <a:bodyPr/>
                    <a:lstStyle/>
                    <a:p>
                      <a:pPr algn="l" fontAlgn="b"/>
                      <a:r>
                        <a:rPr lang="ru-RU" sz="2500" b="1" u="none" strike="noStrike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користувачів приватної частини Е-кабінету</a:t>
                      </a:r>
                      <a:endParaRPr lang="ru-RU" sz="2500" b="1" i="0" u="none" strike="noStrike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340 933</a:t>
                      </a:r>
                      <a:endParaRPr lang="uk-UA" sz="2500" b="1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787 697</a:t>
                      </a:r>
                      <a:endParaRPr lang="uk-UA" sz="2500" b="1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1 329 362</a:t>
                      </a:r>
                      <a:endParaRPr lang="uk-UA" sz="2500" b="1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1 906 883</a:t>
                      </a:r>
                      <a:endParaRPr lang="uk-UA" sz="2500" b="1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2 601 622</a:t>
                      </a:r>
                      <a:endParaRPr lang="uk-UA" sz="2500" b="1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b="1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3 170 022</a:t>
                      </a:r>
                      <a:endParaRPr lang="uk-UA" sz="2500" b="1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1108">
                <a:tc>
                  <a:txBody>
                    <a:bodyPr/>
                    <a:lstStyle/>
                    <a:p>
                      <a:pPr algn="l" fontAlgn="ctr"/>
                      <a:r>
                        <a:rPr lang="uk-UA" sz="2500" b="1" u="none" strike="noStrike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Юридичних осіб</a:t>
                      </a:r>
                      <a:endParaRPr lang="uk-UA" sz="2500" b="1" i="0" u="none" strike="noStrike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104 291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244 190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381 350</a:t>
                      </a:r>
                      <a:endParaRPr lang="uk-UA" sz="2500" b="0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479 372</a:t>
                      </a:r>
                      <a:endParaRPr lang="uk-UA" sz="2500" b="0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566 857</a:t>
                      </a:r>
                      <a:endParaRPr lang="uk-UA" sz="2500" b="0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631 808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9118">
                <a:tc>
                  <a:txBody>
                    <a:bodyPr/>
                    <a:lstStyle/>
                    <a:p>
                      <a:pPr algn="l" fontAlgn="b"/>
                      <a:r>
                        <a:rPr lang="uk-UA" sz="2500" b="1" u="none" strike="noStrike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Фізичних осіб-підприємців</a:t>
                      </a:r>
                      <a:endParaRPr lang="uk-UA" sz="2500" b="1" i="0" u="none" strike="noStrike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202 907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396 044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689 309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995 728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1 379 944</a:t>
                      </a:r>
                      <a:endParaRPr lang="uk-UA" sz="2500" b="0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1 686 576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1108">
                <a:tc>
                  <a:txBody>
                    <a:bodyPr/>
                    <a:lstStyle/>
                    <a:p>
                      <a:pPr algn="l" fontAlgn="ctr"/>
                      <a:r>
                        <a:rPr lang="uk-UA" sz="2500" b="1" u="none" strike="noStrike" dirty="0">
                          <a:solidFill>
                            <a:srgbClr val="126AB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Громадян</a:t>
                      </a:r>
                      <a:endParaRPr lang="uk-UA" sz="2500" b="1" i="0" u="none" strike="noStrike" dirty="0">
                        <a:solidFill>
                          <a:srgbClr val="126AB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33 735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147 463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258 603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431 783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654 821</a:t>
                      </a:r>
                      <a:endParaRPr lang="uk-UA" sz="2500" b="0" i="0" u="none" strike="noStrike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500" u="none" strike="noStrike" dirty="0">
                          <a:solidFill>
                            <a:srgbClr val="24A1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851 638</a:t>
                      </a:r>
                      <a:endParaRPr lang="uk-UA" sz="2500" b="0" i="0" u="none" strike="noStrike" dirty="0">
                        <a:solidFill>
                          <a:srgbClr val="24A16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Діагра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659087"/>
              </p:ext>
            </p:extLst>
          </p:nvPr>
        </p:nvGraphicFramePr>
        <p:xfrm>
          <a:off x="9383688" y="8003232"/>
          <a:ext cx="8868276" cy="447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7664" y="7009768"/>
            <a:ext cx="943304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spc="0" normalizeH="0" baseline="0" dirty="0" smtClean="0">
                <a:ln>
                  <a:noFill/>
                </a:ln>
                <a:solidFill>
                  <a:srgbClr val="126AB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Динаміка кількості користувачів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spc="0" normalizeH="0" baseline="0" dirty="0" smtClean="0">
                <a:ln>
                  <a:noFill/>
                </a:ln>
                <a:solidFill>
                  <a:srgbClr val="126AB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приватної</a:t>
            </a:r>
            <a:r>
              <a:rPr kumimoji="0" lang="uk-UA" sz="2400" b="1" i="0" u="none" strike="noStrike" cap="none" spc="0" normalizeH="0" dirty="0" smtClean="0">
                <a:ln>
                  <a:noFill/>
                </a:ln>
                <a:solidFill>
                  <a:srgbClr val="126AB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частини Е-кабінету</a:t>
            </a:r>
            <a:endParaRPr kumimoji="0" lang="uk-UA" sz="2400" b="1" i="0" u="none" strike="noStrike" cap="none" spc="0" normalizeH="0" baseline="0" dirty="0">
              <a:ln>
                <a:noFill/>
              </a:ln>
              <a:solidFill>
                <a:srgbClr val="126AB3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867" y="1532190"/>
            <a:ext cx="1127526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lang="uk-UA" sz="4000" b="1" spc="-1" dirty="0" smtClean="0">
                <a:solidFill>
                  <a:srgbClr val="126AB3"/>
                </a:solidFill>
                <a:latin typeface="e-Ukraine Regular"/>
                <a:ea typeface="Calibri"/>
              </a:rPr>
              <a:t>Користувачі  приватної частини Е-кабінету </a:t>
            </a:r>
            <a:endParaRPr lang="en-US" sz="4000" b="1" spc="-1" dirty="0">
              <a:solidFill>
                <a:srgbClr val="126AB3"/>
              </a:solidFill>
              <a:latin typeface="e-Ukraine Regular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414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64720" y="1474842"/>
            <a:ext cx="5976664" cy="597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940660" y="497745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5108" y="12076991"/>
            <a:ext cx="4752528" cy="475252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stomShape 1"/>
          <p:cNvSpPr/>
          <p:nvPr/>
        </p:nvSpPr>
        <p:spPr>
          <a:xfrm>
            <a:off x="4563916" y="2301960"/>
            <a:ext cx="14473608" cy="47000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>
            <a:noAutofit/>
          </a:bodyPr>
          <a:lstStyle/>
          <a:p>
            <a:pPr algn="l">
              <a:lnSpc>
                <a:spcPct val="150000"/>
              </a:lnSpc>
              <a:spcBef>
                <a:spcPts val="360"/>
              </a:spcBef>
            </a:pPr>
            <a:r>
              <a:rPr lang="uk-UA" sz="36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ВІДКРИТА</a:t>
            </a:r>
            <a:r>
              <a:rPr lang="uk-UA" sz="3600" b="1" strike="noStrike" spc="-1" dirty="0" smtClean="0">
                <a:solidFill>
                  <a:srgbClr val="31859C"/>
                </a:solidFill>
                <a:latin typeface="e-Ukraine Regular"/>
                <a:ea typeface="Calibri"/>
              </a:rPr>
              <a:t> </a:t>
            </a:r>
            <a:r>
              <a:rPr lang="uk-UA" sz="36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</a:t>
            </a:r>
            <a:r>
              <a:rPr lang="uk-UA" sz="36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(ЗАГАЛЬНОДОСТУПНА)</a:t>
            </a:r>
            <a:endParaRPr lang="en-US" sz="3600" b="0" strike="noStrike" spc="-1" dirty="0">
              <a:latin typeface="e-Ukraine Regular"/>
            </a:endParaRPr>
          </a:p>
          <a:p>
            <a:pPr algn="l">
              <a:lnSpc>
                <a:spcPct val="150000"/>
              </a:lnSpc>
              <a:spcBef>
                <a:spcPts val="360"/>
              </a:spcBef>
            </a:pPr>
            <a:r>
              <a:rPr lang="uk-UA" sz="3600" b="0" i="1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Вхід без ідентифікації  користувача</a:t>
            </a:r>
            <a:endParaRPr lang="en-US" sz="3600" b="0" strike="noStrike" spc="-1" dirty="0">
              <a:latin typeface="e-Ukraine Regular"/>
            </a:endParaRPr>
          </a:p>
          <a:p>
            <a:pPr algn="l">
              <a:lnSpc>
                <a:spcPct val="150000"/>
              </a:lnSpc>
              <a:spcBef>
                <a:spcPts val="360"/>
              </a:spcBef>
            </a:pPr>
            <a:r>
              <a:rPr lang="uk-UA" sz="36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ПРИВАТНА </a:t>
            </a:r>
            <a:r>
              <a:rPr lang="uk-UA" sz="3600" b="1" spc="-1" dirty="0">
                <a:solidFill>
                  <a:srgbClr val="17375E"/>
                </a:solidFill>
                <a:latin typeface="e-Ukraine Regular"/>
                <a:ea typeface="Calibri"/>
              </a:rPr>
              <a:t>ЧАСТИНА  </a:t>
            </a:r>
            <a:r>
              <a:rPr lang="uk-UA" sz="36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(ОСОБИСТИЙ КАБІНЕТ</a:t>
            </a:r>
            <a:r>
              <a:rPr lang="uk-UA" sz="36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360"/>
              </a:spcBef>
            </a:pPr>
            <a:r>
              <a:rPr lang="uk-UA" sz="3600" i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Ідентифікація  </a:t>
            </a:r>
            <a:r>
              <a:rPr lang="uk-UA" sz="3600" i="1" spc="-1" dirty="0">
                <a:solidFill>
                  <a:srgbClr val="17375E"/>
                </a:solidFill>
                <a:latin typeface="e-Ukraine Regular"/>
                <a:ea typeface="Calibri"/>
              </a:rPr>
              <a:t>користувача</a:t>
            </a:r>
            <a:endParaRPr lang="en-US" sz="3600" spc="-1" dirty="0">
              <a:latin typeface="e-Ukraine Regular"/>
            </a:endParaRPr>
          </a:p>
          <a:p>
            <a:pPr algn="l">
              <a:lnSpc>
                <a:spcPct val="150000"/>
              </a:lnSpc>
              <a:spcBef>
                <a:spcPts val="360"/>
              </a:spcBef>
            </a:pPr>
            <a:endParaRPr lang="en-US" sz="3600" b="0" strike="noStrike" spc="-1" dirty="0">
              <a:latin typeface="e-Ukraine Regular"/>
            </a:endParaRPr>
          </a:p>
          <a:p>
            <a:pPr marL="720" algn="l">
              <a:lnSpc>
                <a:spcPct val="150000"/>
              </a:lnSpc>
              <a:spcBef>
                <a:spcPts val="360"/>
              </a:spcBef>
              <a:buClr>
                <a:srgbClr val="10243E"/>
              </a:buClr>
              <a:buSzPct val="75000"/>
            </a:pPr>
            <a:endParaRPr lang="en-US" sz="3600" b="0" strike="noStrike" spc="-1" dirty="0">
              <a:latin typeface="e-Ukraine Regular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772" y="1421395"/>
            <a:ext cx="906427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lang="uk-UA" sz="4000" b="1" spc="-1" dirty="0">
                <a:solidFill>
                  <a:srgbClr val="126AB3"/>
                </a:solidFill>
                <a:latin typeface="e-Ukraine Regular"/>
                <a:ea typeface="Calibri"/>
              </a:rPr>
              <a:t>Функціональні частини Е-кабінету </a:t>
            </a:r>
            <a:endParaRPr lang="en-US" sz="4000" b="1" spc="-1" dirty="0">
              <a:solidFill>
                <a:srgbClr val="126AB3"/>
              </a:solidFill>
              <a:latin typeface="e-Ukraine Regular"/>
              <a:ea typeface="Calibri"/>
            </a:endParaRPr>
          </a:p>
        </p:txBody>
      </p:sp>
      <p:sp>
        <p:nvSpPr>
          <p:cNvPr id="9" name="Пункт 1…"/>
          <p:cNvSpPr txBox="1"/>
          <p:nvPr/>
        </p:nvSpPr>
        <p:spPr>
          <a:xfrm>
            <a:off x="4088944" y="6702951"/>
            <a:ext cx="13287632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88900" algn="l">
              <a:lnSpc>
                <a:spcPct val="150000"/>
              </a:lnSpc>
              <a:buSzPct val="60000"/>
              <a:defRPr sz="84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en-US" sz="4000" b="1" spc="-1" dirty="0" smtClean="0">
                <a:solidFill>
                  <a:srgbClr val="126AB3"/>
                </a:solidFill>
                <a:latin typeface="e-Ukraine Regular"/>
                <a:ea typeface="Calibri"/>
                <a:cs typeface="e-Ukraine Regular"/>
              </a:rPr>
              <a:t>    </a:t>
            </a:r>
            <a:r>
              <a:rPr lang="uk-UA" sz="4000" b="1" spc="-1" dirty="0" smtClean="0">
                <a:solidFill>
                  <a:srgbClr val="126AB3"/>
                </a:solidFill>
                <a:latin typeface="e-Ukraine Regular"/>
                <a:ea typeface="Calibri"/>
                <a:cs typeface="e-Ukraine Regular"/>
              </a:rPr>
              <a:t>Вхід </a:t>
            </a:r>
            <a:r>
              <a:rPr lang="uk-UA" sz="4000" b="1" spc="-1" dirty="0">
                <a:solidFill>
                  <a:srgbClr val="126AB3"/>
                </a:solidFill>
                <a:latin typeface="e-Ukraine Regular"/>
                <a:ea typeface="Calibri"/>
                <a:cs typeface="e-Ukraine Regular"/>
              </a:rPr>
              <a:t>до приватної частини </a:t>
            </a:r>
            <a:r>
              <a:rPr lang="uk-UA" sz="4000" b="1" spc="-1" dirty="0" smtClean="0">
                <a:solidFill>
                  <a:srgbClr val="126AB3"/>
                </a:solidFill>
                <a:latin typeface="e-Ukraine Regular"/>
                <a:ea typeface="Calibri"/>
                <a:cs typeface="e-Ukraine Regular"/>
              </a:rPr>
              <a:t>Е-кабінету</a:t>
            </a:r>
            <a:endParaRPr lang="uk-UA" sz="4000" b="1" spc="-1" dirty="0">
              <a:solidFill>
                <a:srgbClr val="126AB3"/>
              </a:solidFill>
              <a:latin typeface="e-Ukraine Regular"/>
              <a:ea typeface="Calibri"/>
              <a:cs typeface="e-Ukraine Regular"/>
            </a:endParaRPr>
          </a:p>
          <a:p>
            <a:pPr marL="647700" indent="-558800" algn="l">
              <a:buSzPct val="60000"/>
              <a:buBlip>
                <a:blip r:embed="rId4"/>
              </a:buBlip>
              <a:defRPr sz="84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з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використанням кваліфікованого електронного підпису (КЕП) 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будь-якого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надавача електронних довірчих послуг</a:t>
            </a:r>
            <a:endParaRPr lang="en-US" sz="4000" spc="-1" dirty="0">
              <a:latin typeface="e-Ukraine Regular"/>
            </a:endParaRPr>
          </a:p>
          <a:p>
            <a:pPr marL="88900" algn="l">
              <a:buSzPct val="60000"/>
              <a:defRPr sz="84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endParaRPr sz="4000" dirty="0"/>
          </a:p>
        </p:txBody>
      </p:sp>
      <p:sp>
        <p:nvSpPr>
          <p:cNvPr id="13" name="Пункт 1…"/>
          <p:cNvSpPr txBox="1"/>
          <p:nvPr/>
        </p:nvSpPr>
        <p:spPr>
          <a:xfrm>
            <a:off x="4088944" y="9594304"/>
            <a:ext cx="12457384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47700" indent="-558800" algn="l">
              <a:lnSpc>
                <a:spcPct val="160000"/>
              </a:lnSpc>
              <a:buSzPct val="60000"/>
              <a:buBlip>
                <a:blip r:embed="rId4"/>
              </a:buBlip>
              <a:defRPr sz="84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ідентифікація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через </a:t>
            </a:r>
            <a:r>
              <a:rPr lang="en-US" sz="4000" spc="-1" dirty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id.gov.ua (MobileID, BankID</a:t>
            </a:r>
            <a:r>
              <a:rPr lang="en-US" sz="4000" spc="-1" dirty="0" smtClean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)</a:t>
            </a:r>
            <a:endParaRPr lang="uk-UA" sz="4000" spc="-1" dirty="0">
              <a:solidFill>
                <a:srgbClr val="17375E"/>
              </a:solidFill>
              <a:latin typeface="e-Ukraine Regular"/>
              <a:ea typeface="Calibri"/>
              <a:cs typeface="e-Ukraine Regular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4180" y="10890448"/>
            <a:ext cx="13580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0" indent="-558800" algn="l">
              <a:lnSpc>
                <a:spcPct val="160000"/>
              </a:lnSpc>
              <a:buSzPct val="60000"/>
              <a:buBlip>
                <a:blip r:embed="rId4"/>
              </a:buBlip>
              <a:defRPr sz="8400">
                <a:solidFill>
                  <a:srgbClr val="000000"/>
                </a:solidFill>
                <a:latin typeface="e-Ukraine Regular"/>
                <a:ea typeface="e-Ukraine Regular"/>
                <a:cs typeface="e-Ukraine Regular"/>
                <a:sym typeface="e-Ukraine Regular"/>
              </a:defRPr>
            </a:pP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за допомогою мобільного 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застосунку 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  <a:cs typeface="e-Ukraine Regular"/>
              </a:rPr>
              <a:t>«Дія»</a:t>
            </a:r>
            <a:endParaRPr lang="uk-UA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r="19699"/>
          <a:stretch/>
        </p:blipFill>
        <p:spPr>
          <a:xfrm>
            <a:off x="17605799" y="5633864"/>
            <a:ext cx="6003394" cy="60033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478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696" y="3051033"/>
            <a:ext cx="9423592" cy="9423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41613" y="-2945950"/>
            <a:ext cx="5040561" cy="50405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4271120" y="1101631"/>
            <a:ext cx="9346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lang="uk-UA" sz="4000" b="1" spc="-1" dirty="0" smtClean="0">
                <a:solidFill>
                  <a:srgbClr val="126AB3"/>
                </a:solidFill>
                <a:latin typeface="e-Ukraine Regular"/>
                <a:ea typeface="Calibri"/>
              </a:rPr>
              <a:t>Найпопулярніші сервіси Е-кабінету </a:t>
            </a:r>
            <a:endParaRPr lang="en-US" sz="4000" b="1" spc="-1" dirty="0">
              <a:solidFill>
                <a:srgbClr val="126AB3"/>
              </a:solidFill>
              <a:latin typeface="e-Ukraine Regular"/>
              <a:ea typeface="Calibri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9743728" y="2398858"/>
            <a:ext cx="12241360" cy="720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4400" tIns="52200" rIns="104400" bIns="522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ДОСТУП ДО РЕЄСТРІВ (понад 12 реєстрів</a:t>
            </a:r>
            <a:r>
              <a:rPr lang="uk-UA" sz="4000" b="1" spc="-1" dirty="0">
                <a:solidFill>
                  <a:srgbClr val="126AB3"/>
                </a:solidFill>
                <a:latin typeface="e-Ukraine Regular"/>
                <a:ea typeface="Calibri"/>
              </a:rPr>
              <a:t>)</a:t>
            </a:r>
            <a:endParaRPr lang="en-US" sz="4000" b="1" spc="-1" dirty="0">
              <a:solidFill>
                <a:srgbClr val="126AB3"/>
              </a:solidFill>
              <a:latin typeface="e-Ukraine Regular"/>
              <a:ea typeface="Calibri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10670790" y="7146032"/>
            <a:ext cx="9514098" cy="1336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4400" tIns="52200" rIns="104400" bIns="52200">
            <a:spAutoFit/>
          </a:bodyPr>
          <a:lstStyle/>
          <a:p>
            <a:pPr algn="l"/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ПОДАННЯ ТА РЕЄСТРАЦІЯ ЕЛЕКТРОННИХ ДОКУМЕНТІВ</a:t>
            </a:r>
            <a:endParaRPr lang="en-US" sz="4000" spc="-1" dirty="0">
              <a:solidFill>
                <a:srgbClr val="17375E"/>
              </a:solidFill>
              <a:latin typeface="e-Ukraine Regular"/>
              <a:ea typeface="Calibri"/>
            </a:endParaRPr>
          </a:p>
        </p:txBody>
      </p:sp>
      <p:sp>
        <p:nvSpPr>
          <p:cNvPr id="19" name="CustomShape 9"/>
          <p:cNvSpPr/>
          <p:nvPr/>
        </p:nvSpPr>
        <p:spPr>
          <a:xfrm>
            <a:off x="10679832" y="11466511"/>
            <a:ext cx="8579864" cy="720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4400" tIns="52200" rIns="104400" bIns="52200">
            <a:spAutoFit/>
          </a:bodyPr>
          <a:lstStyle/>
          <a:p>
            <a:pPr algn="l">
              <a:lnSpc>
                <a:spcPct val="100000"/>
              </a:lnSpc>
            </a:pP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ЕК ФІЗИЧНІ ОСОБИ</a:t>
            </a:r>
            <a:endParaRPr lang="en-US" sz="4000" spc="-1" dirty="0">
              <a:solidFill>
                <a:srgbClr val="17375E"/>
              </a:solidFill>
              <a:latin typeface="e-Ukraine Regular"/>
              <a:ea typeface="Calibri"/>
            </a:endParaRPr>
          </a:p>
        </p:txBody>
      </p:sp>
      <p:sp>
        <p:nvSpPr>
          <p:cNvPr id="20" name="CustomShape 10"/>
          <p:cNvSpPr/>
          <p:nvPr/>
        </p:nvSpPr>
        <p:spPr>
          <a:xfrm>
            <a:off x="9599712" y="3878121"/>
            <a:ext cx="11665296" cy="720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4400" tIns="52200" rIns="104400" bIns="52200">
            <a:spAutoFit/>
          </a:bodyPr>
          <a:lstStyle/>
          <a:p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ДОСТУП ДО ОСОБИСТОЇ ІНФОРМАЦІЇ</a:t>
            </a:r>
            <a:endParaRPr lang="en-US" sz="4000" spc="-1" dirty="0">
              <a:solidFill>
                <a:srgbClr val="17375E"/>
              </a:solidFill>
              <a:latin typeface="e-Ukraine Regular"/>
              <a:ea typeface="Calibri"/>
            </a:endParaRPr>
          </a:p>
        </p:txBody>
      </p:sp>
      <p:sp>
        <p:nvSpPr>
          <p:cNvPr id="29" name="CustomShape 6"/>
          <p:cNvSpPr/>
          <p:nvPr/>
        </p:nvSpPr>
        <p:spPr>
          <a:xfrm>
            <a:off x="10679832" y="5417840"/>
            <a:ext cx="9697259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l">
              <a:lnSpc>
                <a:spcPct val="100000"/>
              </a:lnSpc>
            </a:pP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Е-ЧЕК </a:t>
            </a:r>
            <a:r>
              <a:rPr lang="uk-UA" sz="40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(</a:t>
            </a: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пошук фіскального чека)</a:t>
            </a:r>
            <a:endParaRPr lang="en-US" sz="4000" spc="-1" dirty="0">
              <a:solidFill>
                <a:srgbClr val="17375E"/>
              </a:solidFill>
              <a:latin typeface="e-Ukraine Regular"/>
              <a:ea typeface="Calibri"/>
            </a:endParaRPr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69352" y="10715156"/>
            <a:ext cx="7520108" cy="7520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4856" y="6122876"/>
            <a:ext cx="6351749" cy="635174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CustomShape 8"/>
          <p:cNvSpPr/>
          <p:nvPr/>
        </p:nvSpPr>
        <p:spPr>
          <a:xfrm>
            <a:off x="10654639" y="9298750"/>
            <a:ext cx="13044636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l">
              <a:lnSpc>
                <a:spcPct val="100000"/>
              </a:lnSpc>
            </a:pPr>
            <a:r>
              <a:rPr lang="uk-UA" sz="4000" spc="-1" dirty="0">
                <a:solidFill>
                  <a:srgbClr val="17375E"/>
                </a:solidFill>
                <a:latin typeface="e-Ukraine Regular"/>
                <a:ea typeface="Calibri"/>
              </a:rPr>
              <a:t>СЕРВІСИ СИСТЕМ ЕЛЕКТРОННОГО АДМІНІСТРУВАННЯ (СЕА ПДВ та СЕА РПСЕ)</a:t>
            </a:r>
            <a:endParaRPr lang="en-US" sz="4000" spc="-1" dirty="0">
              <a:solidFill>
                <a:srgbClr val="17375E"/>
              </a:solidFill>
              <a:latin typeface="e-Ukraine Regular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10090"/>
          <a:stretch/>
        </p:blipFill>
        <p:spPr>
          <a:xfrm>
            <a:off x="454696" y="3946168"/>
            <a:ext cx="7664360" cy="76643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7443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76527" y="899034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0952" y="-1904815"/>
            <a:ext cx="3960440" cy="39604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3196277" y="899034"/>
            <a:ext cx="18098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>
                <a:solidFill>
                  <a:srgbClr val="126AB3"/>
                </a:solidFill>
                <a:latin typeface="e-Ukraine Regular"/>
              </a:rPr>
              <a:t>Сервіси відкритої (загальнодоступної) частини 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Е- кабінету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99112" y="2055625"/>
            <a:ext cx="19154127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інформації </a:t>
            </a:r>
            <a:r>
              <a:rPr lang="uk-UA" sz="4000" dirty="0">
                <a:latin typeface="e-Ukraine Regular"/>
              </a:rPr>
              <a:t>з загальнодоступних реєстрів (дані про взяття на облік платників податків; дані реєстру платників ПДВ; дані реєстру страхувальників; дані реєстру платників єдиного податку; дані реєстру платників акцизного податку з реалізації пального; дані реєстру неприбуткових установ та організацій тощо</a:t>
            </a:r>
            <a:r>
              <a:rPr lang="uk-UA" sz="4000" dirty="0" smtClean="0">
                <a:latin typeface="e-Ukraine Regular"/>
              </a:rPr>
              <a:t>);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пошук фіскального чека;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/>
              <a:t>пошук акцизної марки</a:t>
            </a:r>
            <a:r>
              <a:rPr lang="uk-UA" sz="4000" dirty="0" smtClean="0"/>
              <a:t>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/>
              <a:t>перегляд зацікавленими особами довідок про відсутність заборгованості;</a:t>
            </a: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ознайомлення </a:t>
            </a:r>
            <a:r>
              <a:rPr lang="uk-UA" sz="4000" dirty="0">
                <a:latin typeface="e-Ukraine Regular"/>
              </a:rPr>
              <a:t>з бланками податкової звітності</a:t>
            </a:r>
            <a:r>
              <a:rPr lang="uk-UA" sz="4000" dirty="0" smtClean="0">
                <a:latin typeface="e-Ukraine Regular"/>
              </a:rPr>
              <a:t>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отримання </a:t>
            </a:r>
            <a:r>
              <a:rPr lang="uk-UA" sz="4000" dirty="0">
                <a:latin typeface="e-Ukraine Regular"/>
              </a:rPr>
              <a:t>інформації про граничні терміни сплати податків, зборів, обов’язкових платежів</a:t>
            </a:r>
            <a:r>
              <a:rPr lang="uk-UA" sz="4000" dirty="0" smtClean="0">
                <a:latin typeface="e-Ukraine Regular"/>
              </a:rPr>
              <a:t>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отримання </a:t>
            </a:r>
            <a:r>
              <a:rPr lang="uk-UA" sz="4000" dirty="0">
                <a:latin typeface="e-Ukraine Regular"/>
              </a:rPr>
              <a:t>контактів і адрес діючих центрів обслуговування платників</a:t>
            </a:r>
            <a:r>
              <a:rPr lang="uk-UA" sz="4000" dirty="0" smtClean="0">
                <a:latin typeface="e-Ukraine Regular"/>
              </a:rPr>
              <a:t>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ознайомлення </a:t>
            </a:r>
            <a:r>
              <a:rPr lang="uk-UA" sz="4000" dirty="0">
                <a:latin typeface="e-Ukraine Regular"/>
              </a:rPr>
              <a:t>з новинами ДПС</a:t>
            </a:r>
            <a:r>
              <a:rPr lang="uk-UA" sz="4000" dirty="0" smtClean="0">
                <a:latin typeface="e-Ukraine Regular"/>
              </a:rPr>
              <a:t>;</a:t>
            </a:r>
          </a:p>
          <a:p>
            <a:pPr marL="571500" indent="-571500" algn="l">
              <a:buClr>
                <a:srgbClr val="126AB3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ознайомлення </a:t>
            </a:r>
            <a:r>
              <a:rPr lang="uk-UA" sz="4000" dirty="0">
                <a:latin typeface="e-Ukraine Regular"/>
              </a:rPr>
              <a:t>з інструкцією </a:t>
            </a:r>
            <a:r>
              <a:rPr lang="uk-UA" sz="4000" dirty="0" smtClean="0">
                <a:latin typeface="e-Ukraine Regular"/>
              </a:rPr>
              <a:t>користувача.</a:t>
            </a:r>
          </a:p>
          <a:p>
            <a:pPr algn="l">
              <a:buClr>
                <a:srgbClr val="126AB3"/>
              </a:buClr>
              <a:buSzPct val="160000"/>
            </a:pPr>
            <a:endParaRPr lang="uk-UA" sz="4000" dirty="0">
              <a:latin typeface="e-Ukraine Regular"/>
            </a:endParaRPr>
          </a:p>
          <a:p>
            <a:pPr algn="l"/>
            <a:endParaRPr lang="uk-UA" sz="4000" dirty="0">
              <a:latin typeface="e-Ukraine Regular"/>
            </a:endParaRPr>
          </a:p>
        </p:txBody>
      </p:sp>
      <p:pic>
        <p:nvPicPr>
          <p:cNvPr id="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8424" y="10098360"/>
            <a:ext cx="4278189" cy="4278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6504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81608" y="-3799184"/>
            <a:ext cx="6749839" cy="674983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5063208" y="1109554"/>
            <a:ext cx="1728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Вхід до приватної </a:t>
            </a:r>
            <a:r>
              <a:rPr lang="uk-UA" sz="4000" b="1" dirty="0">
                <a:solidFill>
                  <a:srgbClr val="126AB3"/>
                </a:solidFill>
                <a:latin typeface="e-Ukraine Regular"/>
              </a:rPr>
              <a:t>частини (особистого 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кабінету) Е-кабінету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318792" y="3294464"/>
            <a:ext cx="12601400" cy="8462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Вхід до приватної частини (особистого кабінету) здійснюють: </a:t>
            </a:r>
            <a:endParaRPr lang="en-US" sz="3200" b="0" strike="noStrike" spc="-1" dirty="0">
              <a:latin typeface="e-Ukraine Regular"/>
            </a:endParaRPr>
          </a:p>
          <a:p>
            <a:pPr marL="285840" indent="-285120" algn="just">
              <a:lnSpc>
                <a:spcPct val="100000"/>
              </a:lnSpc>
              <a:buClr>
                <a:srgbClr val="24A168"/>
              </a:buClr>
              <a:buSzPct val="160000"/>
              <a:buFont typeface="Arial"/>
              <a:buChar char="•"/>
            </a:pPr>
            <a:r>
              <a:rPr lang="uk-UA" sz="3200" b="1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 </a:t>
            </a:r>
            <a:r>
              <a:rPr lang="uk-UA" sz="32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керівник підприємства - д</a:t>
            </a:r>
            <a:r>
              <a:rPr lang="uk-UA" sz="3200" b="1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иректор 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(</a:t>
            </a:r>
            <a:r>
              <a:rPr lang="uk-UA" sz="32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за даними Єдиного державного реєстру 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юридичних</a:t>
            </a:r>
            <a:r>
              <a:rPr lang="en-US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осіб</a:t>
            </a:r>
            <a:r>
              <a:rPr lang="uk-UA" sz="32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, фізичних осіб - підприємців та громадських формувань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)</a:t>
            </a:r>
          </a:p>
          <a:p>
            <a:pPr marL="285840" indent="-285120" algn="just">
              <a:buClr>
                <a:srgbClr val="24A168"/>
              </a:buClr>
              <a:buSzPct val="160000"/>
              <a:buFont typeface="Arial"/>
              <a:buChar char="•"/>
            </a:pPr>
            <a:r>
              <a:rPr lang="uk-UA" sz="32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 бухгалтер </a:t>
            </a:r>
            <a:r>
              <a:rPr lang="uk-UA" sz="32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(за даними заяви за ф. 1-ОПП)</a:t>
            </a:r>
            <a:endParaRPr lang="en-US" sz="3200" strike="noStrike" spc="-1" dirty="0">
              <a:latin typeface="e-Ukraine Regular"/>
            </a:endParaRPr>
          </a:p>
          <a:p>
            <a:pPr marL="171360" indent="-170640" algn="just">
              <a:lnSpc>
                <a:spcPct val="100000"/>
              </a:lnSpc>
              <a:buClr>
                <a:srgbClr val="24A168"/>
              </a:buClr>
              <a:buSzPct val="160000"/>
              <a:buFont typeface="Arial"/>
              <a:buChar char="•"/>
            </a:pPr>
            <a:r>
              <a:rPr lang="uk-UA" sz="3200" b="1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 уповноважена особа платника, </a:t>
            </a:r>
            <a:r>
              <a:rPr lang="uk-UA" sz="320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якій делеговано право підпису податкових накладних,</a:t>
            </a:r>
            <a:r>
              <a:rPr lang="uk-UA" sz="32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 сервісних запитів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,</a:t>
            </a:r>
            <a:r>
              <a:rPr lang="en-US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операцій </a:t>
            </a:r>
            <a:r>
              <a:rPr lang="uk-UA" sz="32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та транзакцій системи електронного адміністрування ПДВ (СЕА ПДВ) та 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системи електронного </a:t>
            </a:r>
            <a:r>
              <a:rPr lang="uk-UA" sz="3200" b="0" strike="noStrike" spc="-1" dirty="0">
                <a:solidFill>
                  <a:srgbClr val="17375E"/>
                </a:solidFill>
                <a:latin typeface="e-Ukraine Regular"/>
                <a:ea typeface="Calibri"/>
              </a:rPr>
              <a:t>адміністрування реалізації пального  та спирту етилового (СЕА РПСЕ) </a:t>
            </a:r>
            <a:r>
              <a:rPr lang="uk-UA" sz="3200" b="0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тощо</a:t>
            </a:r>
            <a:endParaRPr lang="en-US" sz="3200" b="0" strike="noStrike" spc="-1" dirty="0">
              <a:latin typeface="e-Ukraine Regular"/>
            </a:endParaRPr>
          </a:p>
          <a:p>
            <a:pPr marL="171360" indent="-170640" algn="just">
              <a:lnSpc>
                <a:spcPct val="100000"/>
              </a:lnSpc>
              <a:buClr>
                <a:srgbClr val="24A168"/>
              </a:buClr>
              <a:buSzPct val="160000"/>
              <a:buFont typeface="Arial"/>
              <a:buChar char="•"/>
            </a:pPr>
            <a:r>
              <a:rPr lang="uk-UA" sz="3200" b="1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 фізична</a:t>
            </a:r>
            <a:r>
              <a:rPr lang="ru-RU" sz="3200" b="1" strike="noStrike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 особа</a:t>
            </a:r>
          </a:p>
          <a:p>
            <a:pPr marL="171360" indent="-170640" algn="just">
              <a:buClr>
                <a:srgbClr val="24A168"/>
              </a:buClr>
              <a:buSzPct val="160000"/>
              <a:buFont typeface="Arial"/>
              <a:buChar char="•"/>
            </a:pPr>
            <a:r>
              <a:rPr lang="uk-UA" sz="3200" dirty="0" smtClean="0"/>
              <a:t>  </a:t>
            </a:r>
            <a:r>
              <a:rPr lang="uk-UA" sz="3200" b="1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посадова </a:t>
            </a:r>
            <a:r>
              <a:rPr lang="uk-UA" sz="3200" b="1" spc="-1" dirty="0">
                <a:solidFill>
                  <a:srgbClr val="17375E"/>
                </a:solidFill>
                <a:latin typeface="e-Ukraine Regular"/>
                <a:ea typeface="Calibri"/>
              </a:rPr>
              <a:t>(уповноважена) особа державних органів, </a:t>
            </a:r>
            <a:r>
              <a:rPr lang="uk-UA" sz="3200" spc="-1" dirty="0">
                <a:solidFill>
                  <a:srgbClr val="17375E"/>
                </a:solidFill>
                <a:latin typeface="e-Ukraine Regular"/>
                <a:ea typeface="Calibri"/>
              </a:rPr>
              <a:t>органів місцевого самоврядування, інших органів, підприємств та </a:t>
            </a:r>
            <a:r>
              <a:rPr lang="uk-UA" sz="3200" spc="-1" dirty="0" smtClean="0">
                <a:solidFill>
                  <a:srgbClr val="17375E"/>
                </a:solidFill>
                <a:latin typeface="e-Ukraine Regular"/>
                <a:ea typeface="Calibri"/>
              </a:rPr>
              <a:t>організацій з використанням електронного підпису, отриманого такими посадовими особами для виконання прав та обов’язків, покладених на них відповідними органами</a:t>
            </a:r>
          </a:p>
          <a:p>
            <a:pPr marL="171360" indent="-170640" algn="just">
              <a:lnSpc>
                <a:spcPct val="100000"/>
              </a:lnSpc>
              <a:buClr>
                <a:srgbClr val="24A168"/>
              </a:buClr>
              <a:buSzPct val="160000"/>
              <a:buFont typeface="Arial"/>
              <a:buChar char="•"/>
            </a:pPr>
            <a:endParaRPr lang="en-US" sz="3200" b="0" strike="noStrike" spc="-1" dirty="0">
              <a:latin typeface="e-Ukraine Regular"/>
            </a:endParaRP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24248" y="8946873"/>
            <a:ext cx="9205423" cy="9205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43439" y="-4081507"/>
            <a:ext cx="5040561" cy="504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t="7116" r="26681" b="8700"/>
          <a:stretch/>
        </p:blipFill>
        <p:spPr>
          <a:xfrm>
            <a:off x="14424248" y="2394145"/>
            <a:ext cx="9205423" cy="9205423"/>
          </a:xfrm>
          <a:prstGeom prst="ellipse">
            <a:avLst/>
          </a:prstGeom>
          <a:ln>
            <a:solidFill>
              <a:srgbClr val="126AB3"/>
            </a:solidFill>
          </a:ln>
        </p:spPr>
      </p:pic>
    </p:spTree>
    <p:extLst>
      <p:ext uri="{BB962C8B-B14F-4D97-AF65-F5344CB8AC3E}">
        <p14:creationId xmlns:p14="http://schemas.microsoft.com/office/powerpoint/2010/main" val="1168555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7016" y="8010128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857672" y="2249488"/>
            <a:ext cx="6749839" cy="674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50910" y="-4356334"/>
            <a:ext cx="5040561" cy="50405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4415136" y="2658879"/>
            <a:ext cx="1829003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</a:t>
            </a:r>
            <a:r>
              <a:rPr lang="uk-UA" sz="4000" dirty="0">
                <a:latin typeface="e-Ukraine Regular"/>
              </a:rPr>
              <a:t>особистої інформації (реєстраційних та облікових даних</a:t>
            </a:r>
            <a:r>
              <a:rPr lang="uk-UA" sz="4000" dirty="0" smtClean="0">
                <a:latin typeface="e-Ukraine Regular"/>
              </a:rPr>
              <a:t>)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стану </a:t>
            </a:r>
            <a:r>
              <a:rPr lang="uk-UA" sz="4000" dirty="0">
                <a:latin typeface="e-Ukraine Regular"/>
              </a:rPr>
              <a:t>розрахунків з </a:t>
            </a:r>
            <a:r>
              <a:rPr lang="uk-UA" sz="4000" dirty="0" smtClean="0">
                <a:latin typeface="e-Ukraine Regular"/>
              </a:rPr>
              <a:t>бюджетом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надсилання в електронному вигляді листів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надсилання в електронному вигляді </a:t>
            </a:r>
            <a:r>
              <a:rPr lang="uk-UA" sz="4000" dirty="0" smtClean="0">
                <a:latin typeface="e-Ukraine Regular"/>
              </a:rPr>
              <a:t>сервісних запитів за встановленими формами та </a:t>
            </a:r>
            <a:r>
              <a:rPr lang="uk-UA" sz="4000" dirty="0">
                <a:latin typeface="e-Ukraine Regular"/>
              </a:rPr>
              <a:t>отримання </a:t>
            </a:r>
            <a:r>
              <a:rPr lang="uk-UA" sz="4000" dirty="0" smtClean="0">
                <a:latin typeface="e-Ukraine Regular"/>
              </a:rPr>
              <a:t>інформації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подання в </a:t>
            </a:r>
            <a:r>
              <a:rPr lang="uk-UA" sz="4000" dirty="0">
                <a:latin typeface="e-Ukraine Regular"/>
              </a:rPr>
              <a:t>електронному вигляді податкової та статистичної </a:t>
            </a:r>
            <a:r>
              <a:rPr lang="uk-UA" sz="4000" dirty="0" smtClean="0">
                <a:latin typeface="e-Ukraine Regular"/>
              </a:rPr>
              <a:t>звітності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</a:t>
            </a:r>
            <a:r>
              <a:rPr lang="uk-UA" sz="4000" dirty="0">
                <a:latin typeface="e-Ukraine Regular"/>
              </a:rPr>
              <a:t>раніше поданої </a:t>
            </a:r>
            <a:r>
              <a:rPr lang="uk-UA" sz="4000" dirty="0" smtClean="0">
                <a:latin typeface="e-Ukraine Regular"/>
              </a:rPr>
              <a:t>звітності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перегляд квитанцій про </a:t>
            </a:r>
            <a:r>
              <a:rPr lang="uk-UA" sz="4000" dirty="0">
                <a:latin typeface="e-Ukraine Regular"/>
              </a:rPr>
              <a:t>приймання та </a:t>
            </a:r>
            <a:r>
              <a:rPr lang="uk-UA" sz="4000" dirty="0" smtClean="0">
                <a:latin typeface="e-Ukraine Regular"/>
              </a:rPr>
              <a:t>обробку </a:t>
            </a:r>
            <a:r>
              <a:rPr lang="uk-UA" sz="4000" dirty="0">
                <a:latin typeface="e-Ukraine Regular"/>
              </a:rPr>
              <a:t>податкової звітності, інформаційних повідомлень, кореспонденції </a:t>
            </a:r>
            <a:r>
              <a:rPr lang="uk-UA" sz="4000" dirty="0" smtClean="0">
                <a:latin typeface="e-Ukraine Regular"/>
              </a:rPr>
              <a:t>тощо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/>
              <a:t>опис існуючих </a:t>
            </a:r>
            <a:r>
              <a:rPr lang="uk-UA" sz="4000" dirty="0"/>
              <a:t>АРІ функціоналу Електронного кабінету 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>
              <a:latin typeface="e-Ukraine Regula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9072" y="1613610"/>
            <a:ext cx="18506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Загальні сервіси приватної </a:t>
            </a:r>
            <a:r>
              <a:rPr lang="uk-UA" sz="4000" b="1" dirty="0">
                <a:solidFill>
                  <a:srgbClr val="126AB3"/>
                </a:solidFill>
                <a:latin typeface="e-Ukraine Regular"/>
              </a:rPr>
              <a:t>частини (особистого 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кабінету) Е-кабінету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8694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76376" y="-4663280"/>
            <a:ext cx="6552728" cy="655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62869" y="10458400"/>
            <a:ext cx="3744417" cy="3744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56" y="2249489"/>
            <a:ext cx="4752528" cy="475252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5063208" y="2180371"/>
            <a:ext cx="181460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>
                <a:latin typeface="e-Ukraine Regular"/>
              </a:rPr>
              <a:t>подання в електронному вигляді </a:t>
            </a:r>
            <a:r>
              <a:rPr lang="uk-UA" sz="4000" dirty="0" smtClean="0">
                <a:latin typeface="e-Ukraine Regular"/>
              </a:rPr>
              <a:t>повідомлень, скарг </a:t>
            </a:r>
            <a:r>
              <a:rPr lang="uk-UA" sz="4000" dirty="0">
                <a:latin typeface="e-Ukraine Regular"/>
              </a:rPr>
              <a:t>на рішення Комісії ДПС про відмову у реєстрації податкових накладних/розрахунків коригування в ЄРПН</a:t>
            </a:r>
            <a:r>
              <a:rPr lang="uk-UA" sz="4000" dirty="0" smtClean="0">
                <a:latin typeface="e-Ukraine Regular"/>
              </a:rPr>
              <a:t>;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реєстрація податкових накладних/розрахунків коригування 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>
                <a:latin typeface="e-Ukraine Regular"/>
              </a:rPr>
              <a:t>доступ до даних ЄРПН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4000" dirty="0" smtClean="0">
              <a:latin typeface="e-Ukraine Regular"/>
            </a:endParaRPr>
          </a:p>
          <a:p>
            <a:pPr marL="571500" indent="-571500" algn="l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4000" dirty="0" smtClean="0"/>
              <a:t>сервіси </a:t>
            </a:r>
            <a:r>
              <a:rPr lang="uk-UA" sz="4000" dirty="0"/>
              <a:t>системи електронного адміністрування ПДВ</a:t>
            </a:r>
            <a:r>
              <a:rPr lang="uk-UA" sz="4000" dirty="0" smtClean="0">
                <a:latin typeface="e-Ukraine Regular"/>
              </a:rPr>
              <a:t> </a:t>
            </a:r>
          </a:p>
          <a:p>
            <a:pPr algn="l">
              <a:buClr>
                <a:srgbClr val="24A168"/>
              </a:buClr>
              <a:buSzPct val="160000"/>
            </a:pPr>
            <a:endParaRPr lang="uk-UA" sz="4000" dirty="0" smtClean="0">
              <a:latin typeface="e-Ukraine Regular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5216" y="1229742"/>
            <a:ext cx="8632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4000" b="1" dirty="0">
                <a:solidFill>
                  <a:srgbClr val="126AB3"/>
                </a:solidFill>
                <a:latin typeface="e-Ukraine Regular"/>
              </a:rPr>
              <a:t>Сервіси </a:t>
            </a:r>
            <a:r>
              <a:rPr lang="uk-UA" sz="4000" b="1" dirty="0" smtClean="0">
                <a:solidFill>
                  <a:srgbClr val="126AB3"/>
                </a:solidFill>
                <a:latin typeface="e-Ukraine Regular"/>
              </a:rPr>
              <a:t>для платників ПДВ</a:t>
            </a:r>
            <a:endParaRPr lang="uk-UA" sz="4000" b="1" dirty="0">
              <a:solidFill>
                <a:srgbClr val="126AB3"/>
              </a:solidFill>
              <a:latin typeface="e-Ukraine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r="15242"/>
          <a:stretch/>
        </p:blipFill>
        <p:spPr>
          <a:xfrm>
            <a:off x="228984" y="4049688"/>
            <a:ext cx="4474184" cy="4474184"/>
          </a:xfrm>
          <a:prstGeom prst="ellipse">
            <a:avLst/>
          </a:prstGeom>
          <a:ln>
            <a:solidFill>
              <a:srgbClr val="126AB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31361" y="8082136"/>
            <a:ext cx="149315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/>
              <a:t>розрахунок суми перевищення та результату порівняння даних податкової звітності з ПДВ та ЄРПН</a:t>
            </a:r>
            <a:r>
              <a:rPr lang="uk-UA" sz="4000" dirty="0" smtClean="0"/>
              <a:t>,</a:t>
            </a:r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/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/>
              <a:t>перелік операцій, зареєстрованих в СЕА ПДВ, </a:t>
            </a:r>
            <a:endParaRPr lang="uk-UA" sz="4000" dirty="0" smtClean="0"/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endParaRPr lang="uk-UA" sz="4000" dirty="0"/>
          </a:p>
          <a:p>
            <a:pPr marL="571500" indent="-571500" algn="l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4000" dirty="0"/>
              <a:t>перелік всіх операцій з ПДВ-рахунком (тип транзакції, загальна сума поповнення рахунку, списання коштів з рахунку, заборгованість </a:t>
            </a:r>
            <a:r>
              <a:rPr lang="uk-UA" sz="4000" dirty="0" smtClean="0"/>
              <a:t>тощо)</a:t>
            </a:r>
            <a:endParaRPr lang="uk-UA" sz="4000" dirty="0">
              <a:latin typeface="e-Ukrai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64991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834</Words>
  <Application>Microsoft Office PowerPoint</Application>
  <PresentationFormat>Довільний</PresentationFormat>
  <Paragraphs>159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21_BasicWhite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ПАДАЛКА СВІТЛАНА МИКОЛАЇВНА</dc:creator>
  <cp:lastModifiedBy>МАНАСАРЬЯН ОЛЬГА ВАЛЕРІЇВНА</cp:lastModifiedBy>
  <cp:revision>90</cp:revision>
  <cp:lastPrinted>2021-07-08T06:20:04Z</cp:lastPrinted>
  <dcterms:modified xsi:type="dcterms:W3CDTF">2021-07-09T12:34:13Z</dcterms:modified>
</cp:coreProperties>
</file>