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75" r:id="rId2"/>
    <p:sldId id="276" r:id="rId3"/>
    <p:sldId id="261" r:id="rId4"/>
    <p:sldId id="262" r:id="rId5"/>
    <p:sldId id="263" r:id="rId6"/>
    <p:sldId id="265" r:id="rId7"/>
    <p:sldId id="274" r:id="rId8"/>
    <p:sldId id="272" r:id="rId9"/>
    <p:sldId id="273" r:id="rId10"/>
    <p:sldId id="279" r:id="rId11"/>
    <p:sldId id="277" r:id="rId12"/>
    <p:sldId id="270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5" autoAdjust="0"/>
    <p:restoredTop sz="94660"/>
  </p:normalViewPr>
  <p:slideViewPr>
    <p:cSldViewPr snapToGrid="0">
      <p:cViewPr varScale="1">
        <p:scale>
          <a:sx n="42" d="100"/>
          <a:sy n="42" d="100"/>
        </p:scale>
        <p:origin x="4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5E5E5E"/>
                </a:solidFill>
                <a:latin typeface="+mn-lt"/>
                <a:ea typeface="+mn-ea"/>
                <a:cs typeface="+mn-cs"/>
              </a:defRPr>
            </a:pPr>
            <a:r>
              <a:rPr lang="uk-UA" sz="3200" b="1" i="0" baseline="0" smtClean="0">
                <a:effectLst/>
              </a:rPr>
              <a:t>НАДХОДЖЕННЯ </a:t>
            </a:r>
            <a:endParaRPr lang="uk-UA" sz="3200" dirty="0" smtClean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5E5E5E"/>
                </a:solidFill>
                <a:latin typeface="+mn-lt"/>
                <a:ea typeface="+mn-ea"/>
                <a:cs typeface="+mn-cs"/>
              </a:defRPr>
            </a:pPr>
            <a:r>
              <a:rPr lang="uk-UA" sz="3200" b="1" i="0" baseline="0" dirty="0" smtClean="0">
                <a:effectLst/>
              </a:rPr>
              <a:t>ДО БЮДЖЕТІВ УСІХ РІВНІВ</a:t>
            </a:r>
            <a:endParaRPr lang="uk-UA" sz="3200" dirty="0" smtClean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5E5E5E"/>
                </a:solidFill>
                <a:latin typeface="+mn-lt"/>
                <a:ea typeface="+mn-ea"/>
                <a:cs typeface="+mn-cs"/>
              </a:defRPr>
            </a:pPr>
            <a:r>
              <a:rPr lang="uk-UA" sz="3200" dirty="0" smtClean="0"/>
              <a:t>У РОЗРІЗІ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5E5E5E"/>
                </a:solidFill>
                <a:latin typeface="+mn-lt"/>
                <a:ea typeface="+mn-ea"/>
                <a:cs typeface="+mn-cs"/>
              </a:defRPr>
            </a:pPr>
            <a:r>
              <a:rPr lang="uk-UA" sz="3200" dirty="0" smtClean="0"/>
              <a:t> ГАЛУЗЕЙ</a:t>
            </a:r>
            <a:r>
              <a:rPr lang="uk-UA" sz="3200" baseline="0" dirty="0" smtClean="0"/>
              <a:t> ЕКОНОМІКИ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5E5E5E"/>
                </a:solidFill>
                <a:latin typeface="+mn-lt"/>
                <a:ea typeface="+mn-ea"/>
                <a:cs typeface="+mn-cs"/>
              </a:defRPr>
            </a:pPr>
            <a:endParaRPr lang="en-US" sz="3200" dirty="0"/>
          </a:p>
        </c:rich>
      </c:tx>
      <c:layout>
        <c:manualLayout>
          <c:xMode val="edge"/>
          <c:yMode val="edge"/>
          <c:x val="2.9102797084513631E-3"/>
          <c:y val="1.3333333333333334E-2"/>
        </c:manualLayout>
      </c:layout>
      <c:overlay val="0"/>
      <c:spPr>
        <a:solidFill>
          <a:schemeClr val="lt1"/>
        </a:solidFill>
        <a:effectLst/>
      </c:spPr>
    </c:title>
    <c:autoTitleDeleted val="0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ІНШІ ВИДИ</c:v>
                </c:pt>
              </c:strCache>
            </c:strRef>
          </c:tx>
          <c:spPr>
            <a:solidFill>
              <a:srgbClr val="E08A3C"/>
            </a:solidFill>
            <a:ln w="9525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E843-4707-A474-740C20008F39}"/>
              </c:ext>
            </c:extLst>
          </c:dPt>
          <c:dPt>
            <c:idx val="1"/>
            <c:bubble3D val="0"/>
            <c:spPr>
              <a:solidFill>
                <a:srgbClr val="85AFE0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E843-4707-A474-740C20008F39}"/>
              </c:ext>
            </c:extLst>
          </c:dPt>
          <c:dPt>
            <c:idx val="2"/>
            <c:bubble3D val="0"/>
            <c:spPr>
              <a:solidFill>
                <a:srgbClr val="E14F35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E843-4707-A474-740C20008F39}"/>
              </c:ext>
            </c:extLst>
          </c:dPt>
          <c:dPt>
            <c:idx val="3"/>
            <c:bubble3D val="0"/>
            <c:spPr>
              <a:solidFill>
                <a:srgbClr val="595959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E843-4707-A474-740C20008F39}"/>
              </c:ext>
            </c:extLst>
          </c:dPt>
          <c:dPt>
            <c:idx val="4"/>
            <c:bubble3D val="0"/>
            <c:spPr>
              <a:solidFill>
                <a:srgbClr val="29A971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E843-4707-A474-740C20008F39}"/>
              </c:ext>
            </c:extLst>
          </c:dPt>
          <c:dPt>
            <c:idx val="5"/>
            <c:bubble3D val="0"/>
            <c:spPr>
              <a:solidFill>
                <a:srgbClr val="006EB9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E843-4707-A474-740C20008F39}"/>
              </c:ext>
            </c:extLst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3380" b="0" i="0" u="none" strike="noStrike">
                      <a:solidFill>
                        <a:srgbClr val="000000"/>
                      </a:solidFill>
                      <a:latin typeface="e-Ukraine Regular"/>
                    </a:defRPr>
                  </a:pPr>
                  <a:endParaRPr lang="uk-UA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E843-4707-A474-740C20008F39}"/>
                </c:ext>
              </c:extLst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3380" b="0" i="0" u="none" strike="noStrike">
                      <a:solidFill>
                        <a:srgbClr val="000000"/>
                      </a:solidFill>
                      <a:latin typeface="e-Ukraine Regular"/>
                    </a:defRPr>
                  </a:pPr>
                  <a:endParaRPr lang="uk-UA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E843-4707-A474-740C20008F39}"/>
                </c:ext>
              </c:extLst>
            </c:dLbl>
            <c:dLbl>
              <c:idx val="2"/>
              <c:numFmt formatCode="General" sourceLinked="0"/>
              <c:spPr/>
              <c:txPr>
                <a:bodyPr/>
                <a:lstStyle/>
                <a:p>
                  <a:pPr>
                    <a:defRPr sz="3380" b="0" i="0" u="none" strike="noStrike">
                      <a:solidFill>
                        <a:srgbClr val="000000"/>
                      </a:solidFill>
                      <a:latin typeface="e-Ukraine Regular"/>
                    </a:defRPr>
                  </a:pPr>
                  <a:endParaRPr lang="uk-UA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E843-4707-A474-740C20008F39}"/>
                </c:ext>
              </c:extLst>
            </c:dLbl>
            <c:dLbl>
              <c:idx val="3"/>
              <c:numFmt formatCode="General" sourceLinked="0"/>
              <c:spPr/>
              <c:txPr>
                <a:bodyPr/>
                <a:lstStyle/>
                <a:p>
                  <a:pPr>
                    <a:defRPr sz="3380" b="0" i="0" u="none" strike="noStrike">
                      <a:solidFill>
                        <a:srgbClr val="000000"/>
                      </a:solidFill>
                      <a:latin typeface="e-Ukraine Regular"/>
                    </a:defRPr>
                  </a:pPr>
                  <a:endParaRPr lang="uk-UA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E843-4707-A474-740C20008F39}"/>
                </c:ext>
              </c:extLst>
            </c:dLbl>
            <c:dLbl>
              <c:idx val="4"/>
              <c:numFmt formatCode="General" sourceLinked="0"/>
              <c:spPr/>
              <c:txPr>
                <a:bodyPr/>
                <a:lstStyle/>
                <a:p>
                  <a:pPr>
                    <a:defRPr sz="3380" b="0" i="0" u="none" strike="noStrike">
                      <a:solidFill>
                        <a:srgbClr val="000000"/>
                      </a:solidFill>
                      <a:latin typeface="e-Ukraine Regular"/>
                    </a:defRPr>
                  </a:pPr>
                  <a:endParaRPr lang="uk-UA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8-E843-4707-A474-740C20008F39}"/>
                </c:ext>
              </c:extLst>
            </c:dLbl>
            <c:dLbl>
              <c:idx val="5"/>
              <c:numFmt formatCode="General" sourceLinked="0"/>
              <c:spPr/>
              <c:txPr>
                <a:bodyPr/>
                <a:lstStyle/>
                <a:p>
                  <a:pPr>
                    <a:defRPr sz="3380" b="0" i="0" u="none" strike="noStrike">
                      <a:solidFill>
                        <a:srgbClr val="000000"/>
                      </a:solidFill>
                      <a:latin typeface="e-Ukraine Regular"/>
                    </a:defRPr>
                  </a:pPr>
                  <a:endParaRPr lang="uk-UA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E843-4707-A474-740C20008F39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380" b="0" i="0" u="none" strike="noStrike">
                    <a:solidFill>
                      <a:srgbClr val="000000"/>
                    </a:solidFill>
                    <a:latin typeface="e-Ukraine Regular"/>
                  </a:defRPr>
                </a:pPr>
                <a:endParaRPr lang="uk-UA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ПРОМИСЛОВІСТЬ</c:v>
                </c:pt>
                <c:pt idx="1">
                  <c:v>ТОРГІВЛЯ</c:v>
                </c:pt>
                <c:pt idx="2">
                  <c:v>СІЛЬСЬКЕ ГОСПОДАРСТВО</c:v>
                </c:pt>
                <c:pt idx="3">
                  <c:v>ЛІСОВЕ ГОСПОДАРСТВО</c:v>
                </c:pt>
                <c:pt idx="4">
                  <c:v>ТРАНСПОРТ</c:v>
                </c:pt>
                <c:pt idx="5">
                  <c:v>ІНШІ ВИДИ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1.5</c:v>
                </c:pt>
                <c:pt idx="1">
                  <c:v>1.03</c:v>
                </c:pt>
                <c:pt idx="2">
                  <c:v>0.53500000000000003</c:v>
                </c:pt>
                <c:pt idx="3">
                  <c:v>0.40500000000000003</c:v>
                </c:pt>
                <c:pt idx="4">
                  <c:v>0.36</c:v>
                </c:pt>
                <c:pt idx="5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843-4707-A474-740C20008F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82323245662972888"/>
          <c:y val="8.3664216972878389E-2"/>
          <c:w val="0.17315417407458744"/>
          <c:h val="0.81819930008748909"/>
        </c:manualLayout>
      </c:layout>
      <c:overlay val="0"/>
      <c:txPr>
        <a:bodyPr/>
        <a:lstStyle/>
        <a:p>
          <a:pPr>
            <a:defRPr sz="2800" b="1"/>
          </a:pPr>
          <a:endParaRPr lang="uk-UA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160" b="1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3160" b="1" i="0" u="none" strike="noStrike" baseline="0" dirty="0" smtClean="0">
                <a:effectLst/>
              </a:rPr>
              <a:t>НАДХОДЖЕННЯ ДО БЮДЖЕТІВ УСІХ РІВНІВ У РОЗРІЗІ АДМІНІСТРАТИВНО-ТЕРИТОРІАЛЬНОГО УСТРОЮ</a:t>
            </a:r>
            <a:endParaRPr lang="uk-UA" sz="3160" baseline="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defRPr sz="3160" b="1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3160" baseline="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lang="uk-UA" sz="3160" baseline="0" dirty="0">
              <a:solidFill>
                <a:schemeClr val="tx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32023593366069797"/>
          <c:y val="3.066742338378494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4CF-482D-B591-D5DD801C30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4CF-482D-B591-D5DD801C30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4CF-482D-B591-D5DD801C30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4CF-482D-B591-D5DD801C3081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0348D99-C1F9-457A-BC65-A6E48A117588}" type="PERCENTAGE">
                      <a:rPr lang="en-US" sz="2800"/>
                      <a:pPr>
                        <a:defRPr sz="133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uk-UA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4CF-482D-B591-D5DD801C3081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23C9BC7-163B-46FB-BED0-6E14B1EE152D}" type="PERCENTAGE">
                      <a:rPr lang="en-US" sz="2800"/>
                      <a:pPr>
                        <a:defRPr sz="133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uk-UA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4CF-482D-B591-D5DD801C3081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5597444-9E76-41F4-B87A-C0F5161325CA}" type="PERCENTAGE">
                      <a:rPr lang="en-US" sz="2800"/>
                      <a:pPr>
                        <a:defRPr sz="133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uk-UA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4CF-482D-B591-D5DD801C3081}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53F94A5-153F-481B-99BE-898371B5955D}" type="PERCENTAGE">
                      <a:rPr lang="en-US" sz="2800"/>
                      <a:pPr>
                        <a:defRPr sz="28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uk-UA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4CF-482D-B591-D5DD801C308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Аркуш1!$A$2:$A$5</c:f>
              <c:strCache>
                <c:ptCount val="4"/>
                <c:pt idx="0">
                  <c:v>Луцький район</c:v>
                </c:pt>
                <c:pt idx="1">
                  <c:v>Володимир-Волинський район</c:v>
                </c:pt>
                <c:pt idx="2">
                  <c:v>Ковельський район</c:v>
                </c:pt>
                <c:pt idx="3">
                  <c:v>Камінь-Каширський район</c:v>
                </c:pt>
              </c:strCache>
            </c:strRef>
          </c:cat>
          <c:val>
            <c:numRef>
              <c:f>Аркуш1!$B$2:$B$5</c:f>
              <c:numCache>
                <c:formatCode>General</c:formatCode>
                <c:ptCount val="4"/>
                <c:pt idx="0">
                  <c:v>4.9000000000000004</c:v>
                </c:pt>
                <c:pt idx="1">
                  <c:v>1.9</c:v>
                </c:pt>
                <c:pt idx="2">
                  <c:v>1.5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91-4DC0-9F88-6C1FFC555A7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443332113822149"/>
          <c:y val="0.16908758560136838"/>
          <c:w val="0.22938719198561719"/>
          <c:h val="0.7042272850689902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10" b="1" i="0" u="none" strike="noStrike" kern="1200" baseline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0"/>
  <c:style val="2"/>
  <c:chart>
    <c:title>
      <c:tx>
        <c:rich>
          <a:bodyPr/>
          <a:lstStyle/>
          <a:p>
            <a:pPr>
              <a:defRPr sz="3600"/>
            </a:pPr>
            <a:r>
              <a:rPr lang="uk-UA" sz="3600" dirty="0" smtClean="0"/>
              <a:t>Кількість платників податків, які перебувають</a:t>
            </a:r>
            <a:r>
              <a:rPr lang="uk-UA" sz="3600" baseline="0" dirty="0" smtClean="0"/>
              <a:t> </a:t>
            </a:r>
          </a:p>
          <a:p>
            <a:pPr>
              <a:defRPr sz="3600"/>
            </a:pPr>
            <a:r>
              <a:rPr lang="uk-UA" sz="3600" baseline="0" dirty="0" smtClean="0"/>
              <a:t>на обліку в ГУ ДПС у Волинській області</a:t>
            </a:r>
            <a:r>
              <a:rPr lang="uk-UA" sz="3600" dirty="0" smtClean="0"/>
              <a:t> </a:t>
            </a:r>
          </a:p>
          <a:p>
            <a:pPr>
              <a:defRPr sz="3600"/>
            </a:pPr>
            <a:r>
              <a:rPr lang="uk-UA" sz="3600" i="1" dirty="0" smtClean="0">
                <a:solidFill>
                  <a:schemeClr val="accent2">
                    <a:lumMod val="75000"/>
                  </a:schemeClr>
                </a:solidFill>
              </a:rPr>
              <a:t>(на початок</a:t>
            </a:r>
            <a:r>
              <a:rPr lang="uk-UA" sz="3600" i="1" baseline="0" dirty="0" smtClean="0">
                <a:solidFill>
                  <a:schemeClr val="accent2">
                    <a:lumMod val="75000"/>
                  </a:schemeClr>
                </a:solidFill>
              </a:rPr>
              <a:t> року </a:t>
            </a:r>
            <a:r>
              <a:rPr lang="uk-UA" sz="3600" i="1" baseline="0" dirty="0" smtClean="0">
                <a:solidFill>
                  <a:schemeClr val="bg2"/>
                </a:solidFill>
              </a:rPr>
              <a:t>та</a:t>
            </a:r>
            <a:r>
              <a:rPr lang="uk-UA" sz="3600" i="1" baseline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3600" i="1" baseline="0" dirty="0" smtClean="0">
                <a:solidFill>
                  <a:schemeClr val="tx1"/>
                </a:solidFill>
              </a:rPr>
              <a:t>станом</a:t>
            </a:r>
            <a:r>
              <a:rPr lang="uk-UA" sz="3600" i="1" baseline="0" dirty="0" smtClean="0">
                <a:solidFill>
                  <a:schemeClr val="accent1">
                    <a:lumMod val="75000"/>
                  </a:schemeClr>
                </a:solidFill>
              </a:rPr>
              <a:t> на 01.09.2022 року)</a:t>
            </a:r>
            <a:endParaRPr lang="uk-UA" sz="36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 sz="3600"/>
            </a:pPr>
            <a:endParaRPr lang="uk-UA" sz="3600" dirty="0"/>
          </a:p>
        </c:rich>
      </c:tx>
      <c:layout>
        <c:manualLayout>
          <c:xMode val="edge"/>
          <c:yMode val="edge"/>
          <c:x val="0.49178245109137403"/>
          <c:y val="8.1625922414149123E-5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8448740283035228E-2"/>
          <c:y val="1.4655013673029091E-2"/>
          <c:w val="0.93097300000000005"/>
          <c:h val="0.942348073568821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29A97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/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Фізичні особи підприємці</c:v>
                </c:pt>
                <c:pt idx="1">
                  <c:v>Юридичні особи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38682</c:v>
                </c:pt>
                <c:pt idx="1">
                  <c:v>24761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AF-4F42-9ED7-723E8FA799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006EB9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/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Фізичні особи підприємці</c:v>
                </c:pt>
                <c:pt idx="1">
                  <c:v>Юридичні особи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40018</c:v>
                </c:pt>
                <c:pt idx="1">
                  <c:v>25264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AF-4F42-9ED7-723E8FA799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9B9B9B"/>
            </a:solidFill>
            <a:prstDash val="solid"/>
            <a:round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e-Ukraine Regular"/>
              </a:defRPr>
            </a:pPr>
            <a:endParaRPr lang="uk-UA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9B9B9B"/>
            </a:solidFill>
            <a:prstDash val="solid"/>
            <a:round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e-Ukraine Regular"/>
              </a:defRPr>
            </a:pPr>
            <a:endParaRPr lang="uk-UA"/>
          </a:p>
        </c:txPr>
        <c:crossAx val="2094734552"/>
        <c:crosses val="autoZero"/>
        <c:crossBetween val="between"/>
        <c:majorUnit val="1000"/>
        <c:dispUnits>
          <c:builtInUnit val="thousands"/>
          <c:dispUnitsLbl>
            <c:layout/>
          </c:dispUnitsLbl>
        </c:dispUnits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925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z="850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“Notable Quote”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754317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99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numCol="2" spcCol="109855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68" y="4815488"/>
            <a:ext cx="19448585" cy="265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706351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98759" y="3448437"/>
            <a:ext cx="6199850" cy="619985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7" name="Group"/>
          <p:cNvGrpSpPr/>
          <p:nvPr/>
        </p:nvGrpSpPr>
        <p:grpSpPr>
          <a:xfrm>
            <a:off x="11305913" y="9128993"/>
            <a:ext cx="9248848" cy="2756098"/>
            <a:chOff x="-2" y="-739675"/>
            <a:chExt cx="9248845" cy="2756097"/>
          </a:xfrm>
        </p:grpSpPr>
        <p:sp>
          <p:nvSpPr>
            <p:cNvPr id="205" name="88,9 млрд ₴"/>
            <p:cNvSpPr txBox="1"/>
            <p:nvPr/>
          </p:nvSpPr>
          <p:spPr>
            <a:xfrm>
              <a:off x="45682" y="682726"/>
              <a:ext cx="9203161" cy="13336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9600">
                  <a:solidFill>
                    <a:srgbClr val="000000"/>
                  </a:solidFill>
                  <a:latin typeface="e-Ukraine Medium"/>
                  <a:ea typeface="e-Ukraine Medium"/>
                  <a:cs typeface="e-Ukraine Medium"/>
                  <a:sym typeface="e-Ukraine Medium"/>
                </a:defRPr>
              </a:lvl1pPr>
            </a:lstStyle>
            <a:p>
              <a:r>
                <a:rPr lang="uk-UA" sz="4000" dirty="0" smtClean="0">
                  <a:solidFill>
                    <a:schemeClr val="accent2">
                      <a:lumMod val="75000"/>
                    </a:schemeClr>
                  </a:solidFill>
                </a:rPr>
                <a:t>           </a:t>
              </a:r>
            </a:p>
            <a:p>
              <a:r>
                <a:rPr lang="uk-UA" sz="4000" b="1" dirty="0" smtClean="0">
                  <a:solidFill>
                    <a:schemeClr val="accent2">
                      <a:lumMod val="75000"/>
                    </a:schemeClr>
                  </a:solidFill>
                </a:rPr>
                <a:t>в електронному вигляді</a:t>
              </a:r>
            </a:p>
          </p:txBody>
        </p:sp>
        <p:sp>
          <p:nvSpPr>
            <p:cNvPr id="206" name="Надходження (сальдо)"/>
            <p:cNvSpPr txBox="1"/>
            <p:nvPr/>
          </p:nvSpPr>
          <p:spPr>
            <a:xfrm>
              <a:off x="-2" y="-739675"/>
              <a:ext cx="8564698" cy="19492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>
                  <a:solidFill>
                    <a:srgbClr val="000000"/>
                  </a:solidFill>
                  <a:latin typeface="e-Ukraine Regular"/>
                  <a:ea typeface="e-Ukraine Regular"/>
                  <a:cs typeface="e-Ukraine Regular"/>
                  <a:sym typeface="e-Ukraine Regular"/>
                </a:defRPr>
              </a:lvl1pPr>
            </a:lstStyle>
            <a:p>
              <a:endParaRPr lang="uk-UA" sz="40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uk-UA" sz="4000" b="1" dirty="0" smtClean="0">
                  <a:solidFill>
                    <a:schemeClr val="accent1">
                      <a:lumMod val="75000"/>
                    </a:schemeClr>
                  </a:solidFill>
                </a:rPr>
                <a:t>25% </a:t>
              </a:r>
              <a:r>
                <a:rPr lang="uk-UA" sz="4000" b="1" dirty="0" smtClean="0">
                  <a:solidFill>
                    <a:schemeClr val="bg2">
                      <a:lumMod val="50000"/>
                    </a:schemeClr>
                  </a:solidFill>
                </a:rPr>
                <a:t>адміністративних послуг отримуються  </a:t>
              </a:r>
              <a:endParaRPr sz="40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210" name="Group"/>
          <p:cNvGrpSpPr/>
          <p:nvPr/>
        </p:nvGrpSpPr>
        <p:grpSpPr>
          <a:xfrm>
            <a:off x="11305916" y="5743565"/>
            <a:ext cx="9479099" cy="3862607"/>
            <a:chOff x="0" y="-1201339"/>
            <a:chExt cx="9479098" cy="3862606"/>
          </a:xfrm>
        </p:grpSpPr>
        <p:sp>
          <p:nvSpPr>
            <p:cNvPr id="208" name="151,9 млрд ₴"/>
            <p:cNvSpPr txBox="1"/>
            <p:nvPr/>
          </p:nvSpPr>
          <p:spPr>
            <a:xfrm>
              <a:off x="57719" y="65686"/>
              <a:ext cx="9203160" cy="25955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9600">
                  <a:solidFill>
                    <a:srgbClr val="000000"/>
                  </a:solidFill>
                  <a:latin typeface="e-Ukraine Medium"/>
                  <a:ea typeface="e-Ukraine Medium"/>
                  <a:cs typeface="e-Ukraine Medium"/>
                  <a:sym typeface="e-Ukraine Medium"/>
                </a:defRPr>
              </a:lvl1pPr>
            </a:lstStyle>
            <a:p>
              <a:r>
                <a:rPr sz="5400" dirty="0" smtClean="0"/>
                <a:t> </a:t>
              </a:r>
              <a:r>
                <a:rPr lang="uk-UA" sz="3600" dirty="0" smtClean="0"/>
                <a:t>  </a:t>
              </a:r>
            </a:p>
            <a:p>
              <a:endParaRPr lang="uk-UA" sz="3600" dirty="0" smtClean="0">
                <a:solidFill>
                  <a:schemeClr val="accent2">
                    <a:lumMod val="75000"/>
                  </a:schemeClr>
                </a:solidFill>
              </a:endParaRPr>
            </a:p>
            <a:p>
              <a:r>
                <a:rPr lang="uk-UA" sz="3600" b="1" dirty="0" smtClean="0">
                  <a:solidFill>
                    <a:schemeClr val="accent2">
                      <a:lumMod val="75000"/>
                    </a:schemeClr>
                  </a:solidFill>
                </a:rPr>
                <a:t>Центри обслуговування платників </a:t>
              </a:r>
              <a:endParaRPr sz="3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09" name="Відшкодовано"/>
            <p:cNvSpPr txBox="1"/>
            <p:nvPr/>
          </p:nvSpPr>
          <p:spPr>
            <a:xfrm>
              <a:off x="0" y="-1201339"/>
              <a:ext cx="9479098" cy="28725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>
                  <a:solidFill>
                    <a:srgbClr val="000000"/>
                  </a:solidFill>
                  <a:latin typeface="e-Ukraine Regular"/>
                  <a:ea typeface="e-Ukraine Regular"/>
                  <a:cs typeface="e-Ukraine Regular"/>
                  <a:sym typeface="e-Ukraine Regular"/>
                </a:defRPr>
              </a:lvl1pPr>
            </a:lstStyle>
            <a:p>
              <a:r>
                <a:rPr lang="uk-UA" sz="4800" b="1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</a:p>
            <a:p>
              <a:endParaRPr lang="uk-UA" sz="44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uk-UA" sz="4400" b="1" dirty="0" smtClean="0">
                  <a:solidFill>
                    <a:schemeClr val="accent1">
                      <a:lumMod val="75000"/>
                    </a:schemeClr>
                  </a:solidFill>
                </a:rPr>
                <a:t>понад </a:t>
              </a:r>
              <a:r>
                <a:rPr lang="en-US" sz="4400" b="1" dirty="0" smtClean="0">
                  <a:solidFill>
                    <a:schemeClr val="accent1">
                      <a:lumMod val="75000"/>
                    </a:schemeClr>
                  </a:solidFill>
                </a:rPr>
                <a:t>60</a:t>
              </a:r>
              <a:r>
                <a:rPr lang="uk-UA" sz="4400" b="1" dirty="0" smtClean="0">
                  <a:solidFill>
                    <a:schemeClr val="accent1">
                      <a:lumMod val="75000"/>
                    </a:schemeClr>
                  </a:solidFill>
                </a:rPr>
                <a:t>% </a:t>
              </a:r>
              <a:r>
                <a:rPr lang="uk-UA" sz="4400" b="1" dirty="0" smtClean="0">
                  <a:solidFill>
                    <a:schemeClr val="bg2">
                      <a:lumMod val="50000"/>
                    </a:schemeClr>
                  </a:solidFill>
                </a:rPr>
                <a:t>адміністративних послуг  надаються через</a:t>
              </a:r>
              <a:endParaRPr sz="44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213" name="Group"/>
          <p:cNvGrpSpPr/>
          <p:nvPr/>
        </p:nvGrpSpPr>
        <p:grpSpPr>
          <a:xfrm>
            <a:off x="11351597" y="2997698"/>
            <a:ext cx="10300630" cy="3795911"/>
            <a:chOff x="33646" y="-560164"/>
            <a:chExt cx="10300629" cy="3795910"/>
          </a:xfrm>
        </p:grpSpPr>
        <p:sp>
          <p:nvSpPr>
            <p:cNvPr id="211" name="152,8 млрд ₴"/>
            <p:cNvSpPr txBox="1"/>
            <p:nvPr/>
          </p:nvSpPr>
          <p:spPr>
            <a:xfrm>
              <a:off x="33646" y="-560164"/>
              <a:ext cx="9215198" cy="37959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9600">
                  <a:solidFill>
                    <a:srgbClr val="000000"/>
                  </a:solidFill>
                  <a:latin typeface="e-Ukraine Medium"/>
                  <a:ea typeface="e-Ukraine Medium"/>
                  <a:cs typeface="e-Ukraine Medium"/>
                  <a:sym typeface="e-Ukraine Medium"/>
                </a:defRPr>
              </a:lvl1pPr>
            </a:lstStyle>
            <a:p>
              <a:endParaRPr lang="uk-UA" sz="4000" dirty="0" smtClean="0">
                <a:solidFill>
                  <a:schemeClr val="bg2"/>
                </a:solidFill>
              </a:endParaRPr>
            </a:p>
            <a:p>
              <a:endParaRPr lang="uk-UA" sz="4000" dirty="0" smtClean="0">
                <a:solidFill>
                  <a:schemeClr val="bg2"/>
                </a:solidFill>
              </a:endParaRPr>
            </a:p>
            <a:p>
              <a:endParaRPr lang="uk-UA" sz="4000" dirty="0" smtClean="0">
                <a:solidFill>
                  <a:schemeClr val="bg2"/>
                </a:solidFill>
              </a:endParaRPr>
            </a:p>
            <a:p>
              <a:r>
                <a:rPr lang="uk-UA" sz="4000" b="1" dirty="0" smtClean="0">
                  <a:solidFill>
                    <a:schemeClr val="bg2"/>
                  </a:solidFill>
                </a:rPr>
                <a:t>майже</a:t>
              </a:r>
              <a:r>
                <a:rPr lang="uk-UA" sz="4000" b="1" dirty="0" smtClean="0">
                  <a:solidFill>
                    <a:schemeClr val="accent1">
                      <a:lumMod val="75000"/>
                    </a:schemeClr>
                  </a:solidFill>
                </a:rPr>
                <a:t> 70 тис. </a:t>
              </a:r>
              <a:r>
                <a:rPr lang="uk-UA" sz="4000" b="1" dirty="0" smtClean="0"/>
                <a:t>адміністративних послуг  </a:t>
              </a:r>
            </a:p>
            <a:p>
              <a:r>
                <a:rPr lang="uk-UA" sz="4000" b="1" dirty="0" smtClean="0">
                  <a:solidFill>
                    <a:schemeClr val="accent2">
                      <a:lumMod val="75000"/>
                    </a:schemeClr>
                  </a:solidFill>
                </a:rPr>
                <a:t>надано за 8 місяців</a:t>
              </a:r>
              <a:endParaRPr sz="40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12" name="Заявленно до відшкодування"/>
            <p:cNvSpPr txBox="1"/>
            <p:nvPr/>
          </p:nvSpPr>
          <p:spPr>
            <a:xfrm>
              <a:off x="2215661" y="311767"/>
              <a:ext cx="8118614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>
                  <a:solidFill>
                    <a:srgbClr val="000000"/>
                  </a:solidFill>
                  <a:latin typeface="e-Ukraine Regular"/>
                  <a:ea typeface="e-Ukraine Regular"/>
                  <a:cs typeface="e-Ukraine Regular"/>
                  <a:sym typeface="e-Ukraine Regular"/>
                </a:defRPr>
              </a:lvl1pPr>
            </a:lstStyle>
            <a:p>
              <a:r>
                <a:rPr lang="uk-UA" sz="3600" b="1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endParaRPr sz="4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16" name="Group"/>
          <p:cNvGrpSpPr/>
          <p:nvPr/>
        </p:nvGrpSpPr>
        <p:grpSpPr>
          <a:xfrm>
            <a:off x="6231444" y="622502"/>
            <a:ext cx="14323316" cy="4100746"/>
            <a:chOff x="-5074472" y="-1175947"/>
            <a:chExt cx="14323315" cy="4100745"/>
          </a:xfrm>
        </p:grpSpPr>
        <p:sp>
          <p:nvSpPr>
            <p:cNvPr id="214" name="240,8 млрд ₴"/>
            <p:cNvSpPr txBox="1"/>
            <p:nvPr/>
          </p:nvSpPr>
          <p:spPr>
            <a:xfrm>
              <a:off x="45683" y="975547"/>
              <a:ext cx="9203160" cy="19492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9600">
                  <a:solidFill>
                    <a:srgbClr val="000000"/>
                  </a:solidFill>
                  <a:latin typeface="e-Ukraine Medium"/>
                  <a:ea typeface="e-Ukraine Medium"/>
                  <a:cs typeface="e-Ukraine Medium"/>
                  <a:sym typeface="e-Ukraine Medium"/>
                </a:defRPr>
              </a:lvl1pPr>
            </a:lstStyle>
            <a:p>
              <a:r>
                <a:rPr lang="uk-UA" sz="4000" b="1" dirty="0" smtClean="0">
                  <a:solidFill>
                    <a:schemeClr val="accent1">
                      <a:lumMod val="75000"/>
                    </a:schemeClr>
                  </a:solidFill>
                </a:rPr>
                <a:t>до 8,5 тис</a:t>
              </a:r>
              <a:r>
                <a:rPr lang="uk-UA" sz="4000" b="1" dirty="0" smtClean="0"/>
                <a:t>. адміністративних послуг  надається </a:t>
              </a:r>
              <a:r>
                <a:rPr lang="uk-UA" sz="4000" b="1" dirty="0" smtClean="0">
                  <a:solidFill>
                    <a:schemeClr val="accent2">
                      <a:lumMod val="75000"/>
                    </a:schemeClr>
                  </a:solidFill>
                </a:rPr>
                <a:t>щомісяця</a:t>
              </a:r>
              <a:endParaRPr sz="40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15" name="Сплата ПДВ (збір)"/>
            <p:cNvSpPr txBox="1"/>
            <p:nvPr/>
          </p:nvSpPr>
          <p:spPr>
            <a:xfrm>
              <a:off x="-5074472" y="-1175947"/>
              <a:ext cx="10737709" cy="30572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>
                  <a:solidFill>
                    <a:srgbClr val="000000"/>
                  </a:solidFill>
                  <a:latin typeface="e-Ukraine Regular"/>
                  <a:ea typeface="e-Ukraine Regular"/>
                  <a:cs typeface="e-Ukraine Regular"/>
                  <a:sym typeface="e-Ukraine Regular"/>
                </a:defRPr>
              </a:lvl1pPr>
            </a:lstStyle>
            <a:p>
              <a:pPr algn="ctr"/>
              <a:r>
                <a:rPr lang="uk-UA" sz="4800" b="1" dirty="0" smtClean="0">
                  <a:solidFill>
                    <a:schemeClr val="accent1">
                      <a:lumMod val="75000"/>
                    </a:schemeClr>
                  </a:solidFill>
                </a:rPr>
                <a:t>АДМІНІСТРАТИВНІ ПОСЛУГИ   платникам податків Волині</a:t>
              </a:r>
            </a:p>
            <a:p>
              <a:endParaRPr lang="uk-UA" sz="48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endParaRPr sz="4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217" name="2020"/>
          <p:cNvSpPr txBox="1"/>
          <p:nvPr/>
        </p:nvSpPr>
        <p:spPr>
          <a:xfrm>
            <a:off x="2559655" y="5707668"/>
            <a:ext cx="4128989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96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r>
              <a:rPr lang="uk-UA" dirty="0" smtClean="0"/>
              <a:t>2022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176607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Пункт 1…"/>
          <p:cNvSpPr txBox="1"/>
          <p:nvPr/>
        </p:nvSpPr>
        <p:spPr>
          <a:xfrm>
            <a:off x="4149304" y="3889711"/>
            <a:ext cx="18429342" cy="9262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647700" indent="-558800" algn="l">
              <a:lnSpc>
                <a:spcPct val="160000"/>
              </a:lnSpc>
              <a:buSzPct val="60000"/>
              <a:buBlip>
                <a:blip r:embed="rId2"/>
              </a:buBlip>
              <a:defRPr sz="84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lang="uk-UA" sz="6000" dirty="0" smtClean="0"/>
              <a:t>Адміністративні послуги в електронному вигляді</a:t>
            </a:r>
            <a:endParaRPr sz="6000" dirty="0"/>
          </a:p>
          <a:p>
            <a:pPr marL="647700" indent="-558800" algn="l">
              <a:lnSpc>
                <a:spcPct val="160000"/>
              </a:lnSpc>
              <a:buSzPct val="60000"/>
              <a:buBlip>
                <a:blip r:embed="rId2"/>
              </a:buBlip>
              <a:defRPr sz="84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dirty="0"/>
              <a:t> </a:t>
            </a:r>
            <a:r>
              <a:rPr lang="uk-UA" sz="6000" dirty="0" smtClean="0"/>
              <a:t>Телефонні гарячі лінії</a:t>
            </a:r>
            <a:endParaRPr sz="6000" dirty="0"/>
          </a:p>
          <a:p>
            <a:pPr marL="647700" indent="-558800" algn="l">
              <a:lnSpc>
                <a:spcPct val="160000"/>
              </a:lnSpc>
              <a:buSzPct val="60000"/>
              <a:buBlip>
                <a:blip r:embed="rId2"/>
              </a:buBlip>
              <a:defRPr sz="84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dirty="0"/>
              <a:t> </a:t>
            </a:r>
            <a:r>
              <a:rPr lang="uk-UA" sz="6000" dirty="0" smtClean="0"/>
              <a:t>Комунікаційна податкова платформа</a:t>
            </a:r>
            <a:endParaRPr lang="en-US" sz="6000" dirty="0" smtClean="0"/>
          </a:p>
          <a:p>
            <a:pPr marL="88900" algn="l">
              <a:lnSpc>
                <a:spcPct val="160000"/>
              </a:lnSpc>
              <a:buSzPct val="60000"/>
              <a:defRPr sz="84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                  vl.ikc@tax.gov.ua</a:t>
            </a:r>
            <a:endParaRPr lang="uk-UA" sz="6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47700" indent="-558800" algn="l">
              <a:lnSpc>
                <a:spcPct val="160000"/>
              </a:lnSpc>
              <a:buSzPct val="60000"/>
              <a:buBlip>
                <a:blip r:embed="rId2"/>
              </a:buBlip>
              <a:defRPr sz="84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endParaRPr dirty="0"/>
          </a:p>
        </p:txBody>
      </p:sp>
      <p:sp>
        <p:nvSpPr>
          <p:cNvPr id="223" name="Невеликий заголовок…"/>
          <p:cNvSpPr txBox="1"/>
          <p:nvPr/>
        </p:nvSpPr>
        <p:spPr>
          <a:xfrm>
            <a:off x="2883877" y="506009"/>
            <a:ext cx="20574000" cy="3983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130000"/>
              </a:lnSpc>
              <a:defRPr sz="32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lang="ru-RU" sz="5400" b="1" dirty="0" err="1">
                <a:solidFill>
                  <a:schemeClr val="accent1">
                    <a:lumMod val="50000"/>
                  </a:schemeClr>
                </a:solidFill>
              </a:rPr>
              <a:t>Державна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err="1">
                <a:solidFill>
                  <a:schemeClr val="accent1">
                    <a:lumMod val="50000"/>
                  </a:schemeClr>
                </a:solidFill>
              </a:rPr>
              <a:t>податкова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служба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орієнтована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130000"/>
              </a:lnSpc>
              <a:defRPr sz="32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5400" b="1" dirty="0" err="1">
                <a:solidFill>
                  <a:schemeClr val="accent1">
                    <a:lumMod val="50000"/>
                  </a:schemeClr>
                </a:solidFill>
              </a:rPr>
              <a:t>запити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платників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податків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endParaRPr lang="ru-RU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lnSpc>
                <a:spcPct val="130000"/>
              </a:lnSpc>
              <a:defRPr sz="32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l">
              <a:lnSpc>
                <a:spcPct val="130000"/>
              </a:lnSpc>
              <a:defRPr sz="32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0060058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Дякую за увагу)"/>
          <p:cNvSpPr txBox="1"/>
          <p:nvPr/>
        </p:nvSpPr>
        <p:spPr>
          <a:xfrm>
            <a:off x="2851220" y="5752931"/>
            <a:ext cx="7815520" cy="1265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63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r>
              <a:rPr dirty="0" err="1"/>
              <a:t>Дякую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 smtClean="0"/>
              <a:t>увагу</a:t>
            </a:r>
            <a:r>
              <a:rPr lang="uk-UA" dirty="0" smtClean="0"/>
              <a:t>!</a:t>
            </a:r>
            <a:endParaRPr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9287" y="5858874"/>
            <a:ext cx="11428053" cy="156183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Ефективність роботи…"/>
          <p:cNvSpPr txBox="1"/>
          <p:nvPr/>
        </p:nvSpPr>
        <p:spPr>
          <a:xfrm>
            <a:off x="2496801" y="5177598"/>
            <a:ext cx="18681556" cy="4534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sz="96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lang="uk-UA" sz="8000" b="1" dirty="0" smtClean="0">
                <a:solidFill>
                  <a:schemeClr val="accent1">
                    <a:lumMod val="75000"/>
                  </a:schemeClr>
                </a:solidFill>
              </a:rPr>
              <a:t>Діалог податківців із платниками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8000" b="1" dirty="0" smtClean="0">
                <a:solidFill>
                  <a:schemeClr val="accent1">
                    <a:lumMod val="75000"/>
                  </a:schemeClr>
                </a:solidFill>
              </a:rPr>
              <a:t>податків, інститутами громадського суспільства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8000" b="1" dirty="0" smtClean="0">
                <a:solidFill>
                  <a:schemeClr val="accent1">
                    <a:lumMod val="75000"/>
                  </a:schemeClr>
                </a:solidFill>
              </a:rPr>
              <a:t>та бізнес асоціаціями</a:t>
            </a:r>
            <a:endParaRPr sz="8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6" name="Олексій Любченко…"/>
          <p:cNvSpPr txBox="1"/>
          <p:nvPr/>
        </p:nvSpPr>
        <p:spPr>
          <a:xfrm>
            <a:off x="15853808" y="1730172"/>
            <a:ext cx="6005569" cy="15245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10000"/>
              </a:lnSpc>
              <a:defRPr sz="20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lang="uk-UA" sz="2800" b="1" dirty="0">
                <a:solidFill>
                  <a:schemeClr val="bg2">
                    <a:lumMod val="50000"/>
                  </a:schemeClr>
                </a:solidFill>
              </a:rPr>
              <a:t>Сергій </a:t>
            </a: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</a:rPr>
              <a:t>ЛИСЕЮК, в.о. начальника Головного управління </a:t>
            </a:r>
          </a:p>
          <a:p>
            <a:pPr algn="l">
              <a:lnSpc>
                <a:spcPct val="110000"/>
              </a:lnSpc>
              <a:defRPr sz="20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</a:rPr>
              <a:t>ДПС у Волинській області</a:t>
            </a:r>
            <a:endParaRPr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177" y="1881554"/>
            <a:ext cx="10047350" cy="137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37368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t="18515" b="18515"/>
          <a:stretch>
            <a:fillRect/>
          </a:stretch>
        </p:blipFill>
        <p:spPr>
          <a:xfrm>
            <a:off x="1266428" y="-21631"/>
            <a:ext cx="21851144" cy="13759261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264,8 млрд. ₴"/>
          <p:cNvSpPr txBox="1"/>
          <p:nvPr/>
        </p:nvSpPr>
        <p:spPr>
          <a:xfrm>
            <a:off x="1537872" y="4843590"/>
            <a:ext cx="21308256" cy="26879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800">
                <a:solidFill>
                  <a:srgbClr val="FFFFFF"/>
                </a:solidFill>
                <a:latin typeface="e-Ukraine Bold"/>
                <a:ea typeface="e-Ukraine Bold"/>
                <a:cs typeface="e-Ukraine Bold"/>
                <a:sym typeface="e-Ukraine Bold"/>
              </a:defRPr>
            </a:lvl1pPr>
          </a:lstStyle>
          <a:p>
            <a:r>
              <a:rPr lang="uk-UA" dirty="0" smtClean="0"/>
              <a:t>8</a:t>
            </a:r>
            <a:r>
              <a:rPr dirty="0" smtClean="0"/>
              <a:t> </a:t>
            </a:r>
            <a:r>
              <a:rPr dirty="0" err="1" smtClean="0"/>
              <a:t>млрд</a:t>
            </a:r>
            <a:r>
              <a:rPr lang="uk-UA" dirty="0" smtClean="0"/>
              <a:t> 918 млн </a:t>
            </a:r>
            <a:r>
              <a:rPr dirty="0" smtClean="0"/>
              <a:t>₴ </a:t>
            </a:r>
            <a:endParaRPr dirty="0"/>
          </a:p>
        </p:txBody>
      </p:sp>
      <p:sp>
        <p:nvSpPr>
          <p:cNvPr id="171" name="надходжень до бюджету України з ПДВ за 2020 р."/>
          <p:cNvSpPr txBox="1"/>
          <p:nvPr/>
        </p:nvSpPr>
        <p:spPr>
          <a:xfrm>
            <a:off x="3269845" y="7608222"/>
            <a:ext cx="17844310" cy="2133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r>
              <a:rPr lang="uk-UA" sz="6600" dirty="0" smtClean="0"/>
              <a:t>БЮДЖЕТНИЙ ПІДСУМОК ВОЛИНІ </a:t>
            </a:r>
          </a:p>
          <a:p>
            <a:r>
              <a:rPr lang="uk-UA" sz="6600" dirty="0" smtClean="0"/>
              <a:t>у січні-серпні 2022 року</a:t>
            </a:r>
            <a:r>
              <a:rPr sz="6600" dirty="0" smtClean="0"/>
              <a:t> </a:t>
            </a:r>
            <a:endParaRPr sz="6600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304235" y="1908174"/>
            <a:ext cx="10310808" cy="103108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48795" y="1898450"/>
            <a:ext cx="10330254" cy="10330255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ПДВ (зібрано)"/>
          <p:cNvSpPr txBox="1"/>
          <p:nvPr/>
        </p:nvSpPr>
        <p:spPr>
          <a:xfrm>
            <a:off x="215542" y="81111"/>
            <a:ext cx="24427050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8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r>
              <a:rPr lang="uk-UA" dirty="0" smtClean="0"/>
              <a:t>До державного бюджету</a:t>
            </a:r>
            <a:endParaRPr dirty="0"/>
          </a:p>
        </p:txBody>
      </p:sp>
      <p:sp>
        <p:nvSpPr>
          <p:cNvPr id="176" name="2019"/>
          <p:cNvSpPr txBox="1"/>
          <p:nvPr/>
        </p:nvSpPr>
        <p:spPr>
          <a:xfrm>
            <a:off x="5547064" y="3539873"/>
            <a:ext cx="3051315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r>
              <a:rPr lang="uk-UA" sz="8000" dirty="0" smtClean="0"/>
              <a:t>2021</a:t>
            </a:r>
            <a:endParaRPr sz="8000" dirty="0"/>
          </a:p>
        </p:txBody>
      </p:sp>
      <p:sp>
        <p:nvSpPr>
          <p:cNvPr id="177" name="2020"/>
          <p:cNvSpPr txBox="1"/>
          <p:nvPr/>
        </p:nvSpPr>
        <p:spPr>
          <a:xfrm>
            <a:off x="15919980" y="3539873"/>
            <a:ext cx="3051314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r>
              <a:rPr lang="uk-UA" sz="8000" dirty="0" smtClean="0"/>
              <a:t>2022</a:t>
            </a:r>
            <a:endParaRPr sz="8000" dirty="0"/>
          </a:p>
        </p:txBody>
      </p:sp>
      <p:sp>
        <p:nvSpPr>
          <p:cNvPr id="178" name="264,8…"/>
          <p:cNvSpPr txBox="1"/>
          <p:nvPr/>
        </p:nvSpPr>
        <p:spPr>
          <a:xfrm>
            <a:off x="14004827" y="5112665"/>
            <a:ext cx="6881616" cy="4312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sz="16800">
                <a:solidFill>
                  <a:srgbClr val="FFFFFF"/>
                </a:solidFill>
                <a:latin typeface="e-Ukraine Medium"/>
                <a:ea typeface="e-Ukraine Medium"/>
                <a:cs typeface="e-Ukraine Medium"/>
                <a:sym typeface="e-Ukraine Medium"/>
              </a:defRPr>
            </a:pPr>
            <a:r>
              <a:rPr lang="uk-UA" dirty="0" smtClean="0"/>
              <a:t>3</a:t>
            </a:r>
            <a:r>
              <a:rPr dirty="0" smtClean="0"/>
              <a:t>,</a:t>
            </a:r>
            <a:r>
              <a:rPr lang="uk-UA" dirty="0" smtClean="0"/>
              <a:t>9</a:t>
            </a:r>
            <a:r>
              <a:rPr sz="9600" dirty="0" smtClean="0">
                <a:latin typeface="e-Ukraine Regular"/>
                <a:ea typeface="e-Ukraine Regular"/>
                <a:cs typeface="e-Ukraine Regular"/>
                <a:sym typeface="e-Ukraine Regular"/>
              </a:rPr>
              <a:t> </a:t>
            </a:r>
            <a:endParaRPr sz="9600" dirty="0">
              <a:latin typeface="e-Ukraine Regular"/>
              <a:ea typeface="e-Ukraine Regular"/>
              <a:cs typeface="e-Ukraine Regular"/>
              <a:sym typeface="e-Ukraine Regular"/>
            </a:endParaRPr>
          </a:p>
          <a:p>
            <a:pPr>
              <a:lnSpc>
                <a:spcPct val="120000"/>
              </a:lnSpc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sz="6000" dirty="0" err="1"/>
              <a:t>млрд</a:t>
            </a:r>
            <a:r>
              <a:rPr sz="6000" dirty="0"/>
              <a:t> ₴</a:t>
            </a:r>
          </a:p>
        </p:txBody>
      </p:sp>
      <p:sp>
        <p:nvSpPr>
          <p:cNvPr id="179" name="240,8…"/>
          <p:cNvSpPr txBox="1"/>
          <p:nvPr/>
        </p:nvSpPr>
        <p:spPr>
          <a:xfrm>
            <a:off x="2720468" y="5057267"/>
            <a:ext cx="8704506" cy="4423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sz="16800">
                <a:solidFill>
                  <a:srgbClr val="FFFFFF"/>
                </a:solidFill>
                <a:latin typeface="e-Ukraine Medium"/>
                <a:ea typeface="e-Ukraine Medium"/>
                <a:cs typeface="e-Ukraine Medium"/>
                <a:sym typeface="e-Ukraine Medium"/>
              </a:defRPr>
            </a:pPr>
            <a:r>
              <a:rPr lang="uk-UA" dirty="0" smtClean="0"/>
              <a:t>3</a:t>
            </a:r>
            <a:r>
              <a:rPr dirty="0" smtClean="0"/>
              <a:t>,</a:t>
            </a:r>
            <a:r>
              <a:rPr lang="uk-UA" dirty="0" smtClean="0"/>
              <a:t>3</a:t>
            </a:r>
            <a:r>
              <a:rPr sz="9600" dirty="0" smtClean="0">
                <a:latin typeface="e-Ukraine Regular"/>
                <a:ea typeface="e-Ukraine Regular"/>
                <a:cs typeface="e-Ukraine Regular"/>
                <a:sym typeface="e-Ukraine Regular"/>
              </a:rPr>
              <a:t> </a:t>
            </a:r>
            <a:endParaRPr sz="9600" dirty="0">
              <a:latin typeface="e-Ukraine Regular"/>
              <a:ea typeface="e-Ukraine Regular"/>
              <a:cs typeface="e-Ukraine Regular"/>
              <a:sym typeface="e-Ukraine Regular"/>
            </a:endParaRPr>
          </a:p>
          <a:p>
            <a:pPr>
              <a:lnSpc>
                <a:spcPct val="120000"/>
              </a:lnSpc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sz="6600" dirty="0" err="1"/>
              <a:t>млрд</a:t>
            </a:r>
            <a:r>
              <a:rPr sz="6600" dirty="0"/>
              <a:t> ₴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1246" y="12630132"/>
            <a:ext cx="21971005" cy="9626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                          </a:t>
            </a:r>
            <a:r>
              <a:rPr lang="uk-UA" sz="6000" dirty="0" smtClean="0">
                <a:solidFill>
                  <a:schemeClr val="tx1">
                    <a:lumMod val="50000"/>
                  </a:schemeClr>
                </a:solidFill>
              </a:rPr>
              <a:t>+ 630 млн грн</a:t>
            </a:r>
            <a: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</a:br>
            <a:endParaRPr lang="uk-UA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429067" y="1917897"/>
            <a:ext cx="10310808" cy="103108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48795" y="1898450"/>
            <a:ext cx="10330254" cy="10330255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2019"/>
          <p:cNvSpPr txBox="1"/>
          <p:nvPr/>
        </p:nvSpPr>
        <p:spPr>
          <a:xfrm>
            <a:off x="5547064" y="3478318"/>
            <a:ext cx="3051315" cy="1456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r>
              <a:rPr sz="8800" dirty="0" smtClean="0"/>
              <a:t>2</a:t>
            </a:r>
            <a:r>
              <a:rPr lang="uk-UA" sz="8800" dirty="0" smtClean="0"/>
              <a:t>021</a:t>
            </a:r>
            <a:endParaRPr sz="8800" dirty="0"/>
          </a:p>
        </p:txBody>
      </p:sp>
      <p:sp>
        <p:nvSpPr>
          <p:cNvPr id="184" name="2020"/>
          <p:cNvSpPr txBox="1"/>
          <p:nvPr/>
        </p:nvSpPr>
        <p:spPr>
          <a:xfrm>
            <a:off x="15919980" y="3478318"/>
            <a:ext cx="3051314" cy="1456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r>
              <a:rPr sz="8800" dirty="0" smtClean="0"/>
              <a:t>202</a:t>
            </a:r>
            <a:r>
              <a:rPr lang="uk-UA" sz="8800" dirty="0" smtClean="0"/>
              <a:t>2</a:t>
            </a:r>
            <a:endParaRPr sz="8800" dirty="0"/>
          </a:p>
        </p:txBody>
      </p:sp>
      <p:sp>
        <p:nvSpPr>
          <p:cNvPr id="185" name="143,1…"/>
          <p:cNvSpPr txBox="1"/>
          <p:nvPr/>
        </p:nvSpPr>
        <p:spPr>
          <a:xfrm>
            <a:off x="14004827" y="5223465"/>
            <a:ext cx="6881616" cy="4091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sz="16800">
                <a:solidFill>
                  <a:srgbClr val="FFFFFF"/>
                </a:solidFill>
                <a:latin typeface="e-Ukraine Medium"/>
                <a:ea typeface="e-Ukraine Medium"/>
                <a:cs typeface="e-Ukraine Medium"/>
                <a:sym typeface="e-Ukraine Medium"/>
              </a:defRPr>
            </a:pPr>
            <a:r>
              <a:rPr lang="uk-UA" sz="16800" dirty="0" smtClean="0">
                <a:latin typeface="e-Ukraine Medium"/>
                <a:ea typeface="e-Ukraine Regular"/>
                <a:cs typeface="e-Ukraine Regular"/>
                <a:sym typeface="e-Ukraine Medium"/>
              </a:rPr>
              <a:t>5.0</a:t>
            </a:r>
            <a:endParaRPr sz="9600" dirty="0">
              <a:latin typeface="e-Ukraine Regular"/>
              <a:ea typeface="e-Ukraine Regular"/>
              <a:cs typeface="e-Ukraine Regular"/>
              <a:sym typeface="e-Ukraine Regular"/>
            </a:endParaRPr>
          </a:p>
          <a:p>
            <a:pPr>
              <a:lnSpc>
                <a:spcPct val="120000"/>
              </a:lnSpc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dirty="0" err="1"/>
              <a:t>млрд</a:t>
            </a:r>
            <a:r>
              <a:rPr dirty="0"/>
              <a:t> ₴</a:t>
            </a:r>
          </a:p>
        </p:txBody>
      </p:sp>
      <p:sp>
        <p:nvSpPr>
          <p:cNvPr id="186" name="151,9…"/>
          <p:cNvSpPr txBox="1"/>
          <p:nvPr/>
        </p:nvSpPr>
        <p:spPr>
          <a:xfrm>
            <a:off x="2720468" y="5223466"/>
            <a:ext cx="8704506" cy="4091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sz="16800">
                <a:solidFill>
                  <a:srgbClr val="FFFFFF"/>
                </a:solidFill>
                <a:latin typeface="e-Ukraine Medium"/>
                <a:ea typeface="e-Ukraine Medium"/>
                <a:cs typeface="e-Ukraine Medium"/>
                <a:sym typeface="e-Ukraine Medium"/>
              </a:defRPr>
            </a:pPr>
            <a:r>
              <a:rPr lang="uk-UA" dirty="0" smtClean="0"/>
              <a:t>3,8</a:t>
            </a:r>
            <a:r>
              <a:rPr sz="9600" dirty="0" smtClean="0">
                <a:latin typeface="e-Ukraine Regular"/>
                <a:ea typeface="e-Ukraine Regular"/>
                <a:cs typeface="e-Ukraine Regular"/>
                <a:sym typeface="e-Ukraine Regular"/>
              </a:rPr>
              <a:t> </a:t>
            </a:r>
            <a:endParaRPr sz="9600" dirty="0">
              <a:latin typeface="e-Ukraine Regular"/>
              <a:ea typeface="e-Ukraine Regular"/>
              <a:cs typeface="e-Ukraine Regular"/>
              <a:sym typeface="e-Ukraine Regular"/>
            </a:endParaRPr>
          </a:p>
          <a:p>
            <a:pPr>
              <a:lnSpc>
                <a:spcPct val="120000"/>
              </a:lnSpc>
              <a:defRPr sz="48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r>
              <a:rPr dirty="0" err="1"/>
              <a:t>млрд</a:t>
            </a:r>
            <a:r>
              <a:rPr dirty="0"/>
              <a:t> ₴</a:t>
            </a:r>
          </a:p>
        </p:txBody>
      </p:sp>
      <p:sp>
        <p:nvSpPr>
          <p:cNvPr id="187" name="Відшкодовано"/>
          <p:cNvSpPr txBox="1"/>
          <p:nvPr/>
        </p:nvSpPr>
        <p:spPr>
          <a:xfrm>
            <a:off x="215542" y="81111"/>
            <a:ext cx="24427050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8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r>
              <a:rPr lang="uk-UA" dirty="0" smtClean="0"/>
              <a:t>Місцеві громади Волині отримали</a:t>
            </a:r>
            <a:endParaRPr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06496" y="12382500"/>
            <a:ext cx="21971005" cy="13335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                          </a:t>
            </a:r>
            <a:r>
              <a:rPr lang="uk-UA" sz="8000" dirty="0" smtClean="0"/>
              <a:t>+1,2 млрд грн</a:t>
            </a:r>
            <a:endParaRPr lang="uk-UA" sz="80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98759" y="3448437"/>
            <a:ext cx="6199850" cy="619985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7" name="Group"/>
          <p:cNvGrpSpPr/>
          <p:nvPr/>
        </p:nvGrpSpPr>
        <p:grpSpPr>
          <a:xfrm>
            <a:off x="11305914" y="9682990"/>
            <a:ext cx="9248847" cy="2417547"/>
            <a:chOff x="-1" y="-185678"/>
            <a:chExt cx="9248844" cy="2417546"/>
          </a:xfrm>
        </p:grpSpPr>
        <p:sp>
          <p:nvSpPr>
            <p:cNvPr id="205" name="88,9 млрд ₴"/>
            <p:cNvSpPr txBox="1"/>
            <p:nvPr/>
          </p:nvSpPr>
          <p:spPr>
            <a:xfrm>
              <a:off x="45682" y="467283"/>
              <a:ext cx="9203161" cy="17645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9600">
                  <a:solidFill>
                    <a:srgbClr val="000000"/>
                  </a:solidFill>
                  <a:latin typeface="e-Ukraine Medium"/>
                  <a:ea typeface="e-Ukraine Medium"/>
                  <a:cs typeface="e-Ukraine Medium"/>
                  <a:sym typeface="e-Ukraine Medium"/>
                </a:defRPr>
              </a:lvl1pPr>
            </a:lstStyle>
            <a:p>
              <a:r>
                <a:rPr lang="uk-UA" sz="5400" dirty="0" smtClean="0"/>
                <a:t>6</a:t>
              </a:r>
              <a:r>
                <a:rPr lang="en-US" sz="5400" smtClean="0"/>
                <a:t>23</a:t>
              </a:r>
              <a:r>
                <a:rPr sz="5400" smtClean="0"/>
                <a:t> </a:t>
              </a:r>
              <a:r>
                <a:rPr sz="5400" dirty="0" err="1" smtClean="0"/>
                <a:t>мл</a:t>
              </a:r>
              <a:r>
                <a:rPr lang="uk-UA" sz="5400" dirty="0" smtClean="0"/>
                <a:t>н</a:t>
              </a:r>
              <a:r>
                <a:rPr sz="5400" dirty="0" smtClean="0"/>
                <a:t> ₴</a:t>
              </a:r>
              <a:r>
                <a:rPr lang="uk-UA" sz="5400" dirty="0" smtClean="0"/>
                <a:t>, </a:t>
              </a:r>
            </a:p>
            <a:p>
              <a:r>
                <a:rPr lang="uk-UA" sz="5400" dirty="0" smtClean="0"/>
                <a:t>на </a:t>
              </a:r>
              <a:r>
                <a:rPr lang="uk-UA" sz="5400" dirty="0" smtClean="0">
                  <a:solidFill>
                    <a:schemeClr val="accent2">
                      <a:lumMod val="75000"/>
                    </a:schemeClr>
                  </a:solidFill>
                </a:rPr>
                <a:t>26,8 %</a:t>
              </a:r>
              <a:r>
                <a:rPr lang="uk-UA" sz="5400" dirty="0" smtClean="0"/>
                <a:t> більше</a:t>
              </a:r>
              <a:endParaRPr sz="5400" dirty="0"/>
            </a:p>
          </p:txBody>
        </p:sp>
        <p:sp>
          <p:nvSpPr>
            <p:cNvPr id="206" name="Надходження (сальдо)"/>
            <p:cNvSpPr txBox="1"/>
            <p:nvPr/>
          </p:nvSpPr>
          <p:spPr>
            <a:xfrm>
              <a:off x="-1" y="-185678"/>
              <a:ext cx="8118617" cy="841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>
                  <a:solidFill>
                    <a:srgbClr val="000000"/>
                  </a:solidFill>
                  <a:latin typeface="e-Ukraine Regular"/>
                  <a:ea typeface="e-Ukraine Regular"/>
                  <a:cs typeface="e-Ukraine Regular"/>
                  <a:sym typeface="e-Ukraine Regular"/>
                </a:defRPr>
              </a:lvl1pPr>
            </a:lstStyle>
            <a:p>
              <a:r>
                <a:rPr lang="uk-UA" sz="4800" b="1" dirty="0" smtClean="0">
                  <a:solidFill>
                    <a:schemeClr val="accent1">
                      <a:lumMod val="75000"/>
                    </a:schemeClr>
                  </a:solidFill>
                </a:rPr>
                <a:t>Податок на прибуток</a:t>
              </a:r>
              <a:endParaRPr sz="4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10" name="Group"/>
          <p:cNvGrpSpPr/>
          <p:nvPr/>
        </p:nvGrpSpPr>
        <p:grpSpPr>
          <a:xfrm>
            <a:off x="11305916" y="6713060"/>
            <a:ext cx="9248844" cy="2463712"/>
            <a:chOff x="0" y="-231844"/>
            <a:chExt cx="9248843" cy="2463710"/>
          </a:xfrm>
        </p:grpSpPr>
        <p:sp>
          <p:nvSpPr>
            <p:cNvPr id="208" name="151,9 млрд ₴"/>
            <p:cNvSpPr txBox="1"/>
            <p:nvPr/>
          </p:nvSpPr>
          <p:spPr>
            <a:xfrm>
              <a:off x="45683" y="467281"/>
              <a:ext cx="9203160" cy="17645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9600">
                  <a:solidFill>
                    <a:srgbClr val="000000"/>
                  </a:solidFill>
                  <a:latin typeface="e-Ukraine Medium"/>
                  <a:ea typeface="e-Ukraine Medium"/>
                  <a:cs typeface="e-Ukraine Medium"/>
                  <a:sym typeface="e-Ukraine Medium"/>
                </a:defRPr>
              </a:lvl1pPr>
            </a:lstStyle>
            <a:p>
              <a:r>
                <a:rPr sz="5400" dirty="0" smtClean="0"/>
                <a:t>1</a:t>
              </a:r>
              <a:r>
                <a:rPr lang="uk-UA" sz="5400" dirty="0" smtClean="0"/>
                <a:t>,6</a:t>
              </a:r>
              <a:r>
                <a:rPr sz="5400" dirty="0" smtClean="0"/>
                <a:t> </a:t>
              </a:r>
              <a:r>
                <a:rPr sz="5400" dirty="0" err="1"/>
                <a:t>млрд</a:t>
              </a:r>
              <a:r>
                <a:rPr sz="5400" dirty="0"/>
                <a:t> </a:t>
              </a:r>
              <a:r>
                <a:rPr sz="5400" dirty="0" smtClean="0"/>
                <a:t>₴</a:t>
              </a:r>
              <a:r>
                <a:rPr lang="uk-UA" sz="5400" dirty="0" smtClean="0"/>
                <a:t>, </a:t>
              </a:r>
            </a:p>
            <a:p>
              <a:r>
                <a:rPr lang="uk-UA" sz="5400" dirty="0" smtClean="0"/>
                <a:t>на </a:t>
              </a:r>
              <a:r>
                <a:rPr lang="uk-UA" sz="5400" dirty="0" smtClean="0">
                  <a:solidFill>
                    <a:schemeClr val="accent2">
                      <a:lumMod val="75000"/>
                    </a:schemeClr>
                  </a:solidFill>
                </a:rPr>
                <a:t>4,3 % </a:t>
              </a:r>
              <a:r>
                <a:rPr lang="uk-UA" sz="5400" dirty="0" smtClean="0"/>
                <a:t>більше</a:t>
              </a:r>
              <a:endParaRPr sz="5400" dirty="0"/>
            </a:p>
          </p:txBody>
        </p:sp>
        <p:sp>
          <p:nvSpPr>
            <p:cNvPr id="209" name="Відшкодовано"/>
            <p:cNvSpPr txBox="1"/>
            <p:nvPr/>
          </p:nvSpPr>
          <p:spPr>
            <a:xfrm>
              <a:off x="0" y="-231844"/>
              <a:ext cx="8118614" cy="9335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>
                  <a:solidFill>
                    <a:srgbClr val="000000"/>
                  </a:solidFill>
                  <a:latin typeface="e-Ukraine Regular"/>
                  <a:ea typeface="e-Ukraine Regular"/>
                  <a:cs typeface="e-Ukraine Regular"/>
                  <a:sym typeface="e-Ukraine Regular"/>
                </a:defRPr>
              </a:lvl1pPr>
            </a:lstStyle>
            <a:p>
              <a:r>
                <a:rPr lang="uk-UA" sz="4800" b="1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uk-UA" sz="5400" b="1" dirty="0" smtClean="0">
                  <a:solidFill>
                    <a:schemeClr val="accent1">
                      <a:lumMod val="75000"/>
                    </a:schemeClr>
                  </a:solidFill>
                </a:rPr>
                <a:t>ПДВ</a:t>
              </a:r>
              <a:endParaRPr sz="54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13" name="Group"/>
          <p:cNvGrpSpPr/>
          <p:nvPr/>
        </p:nvGrpSpPr>
        <p:grpSpPr>
          <a:xfrm>
            <a:off x="11305916" y="3835465"/>
            <a:ext cx="9248844" cy="2417546"/>
            <a:chOff x="0" y="-185677"/>
            <a:chExt cx="9248843" cy="2417545"/>
          </a:xfrm>
        </p:grpSpPr>
        <p:sp>
          <p:nvSpPr>
            <p:cNvPr id="211" name="152,8 млрд ₴"/>
            <p:cNvSpPr txBox="1"/>
            <p:nvPr/>
          </p:nvSpPr>
          <p:spPr>
            <a:xfrm>
              <a:off x="45683" y="467283"/>
              <a:ext cx="9203160" cy="17645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9600">
                  <a:solidFill>
                    <a:srgbClr val="000000"/>
                  </a:solidFill>
                  <a:latin typeface="e-Ukraine Medium"/>
                  <a:ea typeface="e-Ukraine Medium"/>
                  <a:cs typeface="e-Ukraine Medium"/>
                  <a:sym typeface="e-Ukraine Medium"/>
                </a:defRPr>
              </a:lvl1pPr>
            </a:lstStyle>
            <a:p>
              <a:r>
                <a:rPr lang="uk-UA" sz="5400" dirty="0" smtClean="0"/>
                <a:t>357</a:t>
              </a:r>
              <a:r>
                <a:rPr sz="5400" dirty="0" smtClean="0"/>
                <a:t> </a:t>
              </a:r>
              <a:r>
                <a:rPr sz="5400" dirty="0" err="1" smtClean="0"/>
                <a:t>мл</a:t>
              </a:r>
              <a:r>
                <a:rPr lang="uk-UA" sz="5400" dirty="0" smtClean="0"/>
                <a:t>н</a:t>
              </a:r>
              <a:r>
                <a:rPr sz="5400" dirty="0" smtClean="0"/>
                <a:t> ₴</a:t>
              </a:r>
              <a:r>
                <a:rPr lang="uk-UA" sz="5400" dirty="0" smtClean="0"/>
                <a:t>, </a:t>
              </a:r>
            </a:p>
            <a:p>
              <a:r>
                <a:rPr lang="uk-UA" sz="5400" dirty="0" smtClean="0"/>
                <a:t>на </a:t>
              </a:r>
              <a:r>
                <a:rPr lang="uk-UA" sz="5400" dirty="0" smtClean="0">
                  <a:solidFill>
                    <a:schemeClr val="accent2">
                      <a:lumMod val="75000"/>
                    </a:schemeClr>
                  </a:solidFill>
                </a:rPr>
                <a:t>35,4 %</a:t>
              </a:r>
              <a:r>
                <a:rPr lang="uk-UA" sz="5400" dirty="0" smtClean="0"/>
                <a:t> більше</a:t>
              </a:r>
              <a:endParaRPr sz="5400" dirty="0"/>
            </a:p>
          </p:txBody>
        </p:sp>
        <p:sp>
          <p:nvSpPr>
            <p:cNvPr id="212" name="Заявленно до відшкодування"/>
            <p:cNvSpPr txBox="1"/>
            <p:nvPr/>
          </p:nvSpPr>
          <p:spPr>
            <a:xfrm>
              <a:off x="0" y="-185677"/>
              <a:ext cx="8118614" cy="841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>
                  <a:solidFill>
                    <a:srgbClr val="000000"/>
                  </a:solidFill>
                  <a:latin typeface="e-Ukraine Regular"/>
                  <a:ea typeface="e-Ukraine Regular"/>
                  <a:cs typeface="e-Ukraine Regular"/>
                  <a:sym typeface="e-Ukraine Regular"/>
                </a:defRPr>
              </a:lvl1pPr>
            </a:lstStyle>
            <a:p>
              <a:r>
                <a:rPr lang="uk-UA" sz="3600" b="1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uk-UA" sz="4800" b="1" dirty="0" smtClean="0">
                  <a:solidFill>
                    <a:schemeClr val="accent1">
                      <a:lumMod val="75000"/>
                    </a:schemeClr>
                  </a:solidFill>
                </a:rPr>
                <a:t>ВІЙСЬКОВИЙ ЗБІР</a:t>
              </a:r>
              <a:endParaRPr sz="4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16" name="Group"/>
          <p:cNvGrpSpPr/>
          <p:nvPr/>
        </p:nvGrpSpPr>
        <p:grpSpPr>
          <a:xfrm>
            <a:off x="11305916" y="911702"/>
            <a:ext cx="9248844" cy="2325214"/>
            <a:chOff x="0" y="-185678"/>
            <a:chExt cx="9248843" cy="2325213"/>
          </a:xfrm>
        </p:grpSpPr>
        <p:sp>
          <p:nvSpPr>
            <p:cNvPr id="214" name="240,8 млрд ₴"/>
            <p:cNvSpPr txBox="1"/>
            <p:nvPr/>
          </p:nvSpPr>
          <p:spPr>
            <a:xfrm>
              <a:off x="45683" y="559616"/>
              <a:ext cx="9203160" cy="15799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9600">
                  <a:solidFill>
                    <a:srgbClr val="000000"/>
                  </a:solidFill>
                  <a:latin typeface="e-Ukraine Medium"/>
                  <a:ea typeface="e-Ukraine Medium"/>
                  <a:cs typeface="e-Ukraine Medium"/>
                  <a:sym typeface="e-Ukraine Medium"/>
                </a:defRPr>
              </a:lvl1pPr>
            </a:lstStyle>
            <a:p>
              <a:r>
                <a:rPr lang="uk-UA" sz="4800" dirty="0"/>
                <a:t>4</a:t>
              </a:r>
              <a:r>
                <a:rPr sz="4800" dirty="0" smtClean="0"/>
                <a:t>,</a:t>
              </a:r>
              <a:r>
                <a:rPr lang="uk-UA" sz="4800" dirty="0" smtClean="0"/>
                <a:t>7</a:t>
              </a:r>
              <a:r>
                <a:rPr sz="4800" dirty="0" smtClean="0"/>
                <a:t> </a:t>
              </a:r>
              <a:r>
                <a:rPr sz="4800" dirty="0" err="1"/>
                <a:t>млрд</a:t>
              </a:r>
              <a:r>
                <a:rPr sz="4800" dirty="0"/>
                <a:t> </a:t>
              </a:r>
              <a:r>
                <a:rPr sz="4800" dirty="0" smtClean="0"/>
                <a:t>₴</a:t>
              </a:r>
              <a:r>
                <a:rPr lang="uk-UA" sz="4800" dirty="0" smtClean="0"/>
                <a:t>, </a:t>
              </a:r>
            </a:p>
            <a:p>
              <a:r>
                <a:rPr lang="uk-UA" sz="4800" dirty="0" smtClean="0"/>
                <a:t>на </a:t>
              </a:r>
              <a:r>
                <a:rPr lang="uk-UA" sz="4800" dirty="0" smtClean="0">
                  <a:solidFill>
                    <a:schemeClr val="accent2">
                      <a:lumMod val="75000"/>
                    </a:schemeClr>
                  </a:solidFill>
                </a:rPr>
                <a:t>34,5%</a:t>
              </a:r>
              <a:r>
                <a:rPr lang="uk-UA" sz="4800" dirty="0" smtClean="0"/>
                <a:t> більше</a:t>
              </a:r>
              <a:endParaRPr sz="4800" dirty="0"/>
            </a:p>
          </p:txBody>
        </p:sp>
        <p:sp>
          <p:nvSpPr>
            <p:cNvPr id="215" name="Сплата ПДВ (збір)"/>
            <p:cNvSpPr txBox="1"/>
            <p:nvPr/>
          </p:nvSpPr>
          <p:spPr>
            <a:xfrm>
              <a:off x="0" y="-185678"/>
              <a:ext cx="8118614" cy="841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>
                  <a:solidFill>
                    <a:srgbClr val="000000"/>
                  </a:solidFill>
                  <a:latin typeface="e-Ukraine Regular"/>
                  <a:ea typeface="e-Ukraine Regular"/>
                  <a:cs typeface="e-Ukraine Regular"/>
                  <a:sym typeface="e-Ukraine Regular"/>
                </a:defRPr>
              </a:lvl1pPr>
            </a:lstStyle>
            <a:p>
              <a:r>
                <a:rPr lang="uk-UA" sz="4800" b="1" dirty="0" smtClean="0">
                  <a:solidFill>
                    <a:schemeClr val="accent1">
                      <a:lumMod val="75000"/>
                    </a:schemeClr>
                  </a:solidFill>
                </a:rPr>
                <a:t>СПЛАЧЕНО: ПДФО </a:t>
              </a:r>
              <a:endParaRPr sz="4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217" name="2020"/>
          <p:cNvSpPr txBox="1"/>
          <p:nvPr/>
        </p:nvSpPr>
        <p:spPr>
          <a:xfrm>
            <a:off x="2559655" y="5707668"/>
            <a:ext cx="4128989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9600">
                <a:solidFill>
                  <a:srgbClr val="FFFFFF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lvl1pPr>
          </a:lstStyle>
          <a:p>
            <a:r>
              <a:rPr lang="uk-UA" dirty="0" smtClean="0"/>
              <a:t>2022</a:t>
            </a: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D Pie Chart"/>
          <p:cNvGraphicFramePr/>
          <p:nvPr>
            <p:extLst>
              <p:ext uri="{D42A27DB-BD31-4B8C-83A1-F6EECF244321}">
                <p14:modId xmlns:p14="http://schemas.microsoft.com/office/powerpoint/2010/main" val="2670454194"/>
              </p:ext>
            </p:extLst>
          </p:nvPr>
        </p:nvGraphicFramePr>
        <p:xfrm>
          <a:off x="896816" y="808893"/>
          <a:ext cx="22606490" cy="11774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656245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іаграма 3"/>
          <p:cNvGraphicFramePr/>
          <p:nvPr>
            <p:extLst>
              <p:ext uri="{D42A27DB-BD31-4B8C-83A1-F6EECF244321}">
                <p14:modId xmlns:p14="http://schemas.microsoft.com/office/powerpoint/2010/main" val="1243855135"/>
              </p:ext>
            </p:extLst>
          </p:nvPr>
        </p:nvGraphicFramePr>
        <p:xfrm>
          <a:off x="1125415" y="545123"/>
          <a:ext cx="22153685" cy="12561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157155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2D Column Chart"/>
          <p:cNvGraphicFramePr/>
          <p:nvPr>
            <p:extLst>
              <p:ext uri="{D42A27DB-BD31-4B8C-83A1-F6EECF244321}">
                <p14:modId xmlns:p14="http://schemas.microsoft.com/office/powerpoint/2010/main" val="641155498"/>
              </p:ext>
            </p:extLst>
          </p:nvPr>
        </p:nvGraphicFramePr>
        <p:xfrm>
          <a:off x="977411" y="1321777"/>
          <a:ext cx="21961719" cy="1091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6496" y="506730"/>
            <a:ext cx="21971005" cy="45719"/>
          </a:xfrm>
        </p:spPr>
        <p:txBody>
          <a:bodyPr>
            <a:normAutofit fontScale="90000"/>
          </a:bodyPr>
          <a:lstStyle/>
          <a:p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quarter" idx="21"/>
          </p:nvPr>
        </p:nvSpPr>
        <p:spPr>
          <a:xfrm flipH="1" flipV="1">
            <a:off x="422030" y="9036752"/>
            <a:ext cx="779312" cy="45719"/>
          </a:xfrm>
        </p:spPr>
        <p:txBody>
          <a:bodyPr>
            <a:normAutofit fontScale="25000" lnSpcReduction="20000"/>
          </a:bodyPr>
          <a:lstStyle/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0493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254</Words>
  <Application>Microsoft Office PowerPoint</Application>
  <PresentationFormat>Произвольный</PresentationFormat>
  <Paragraphs>81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e-Ukraine Bold</vt:lpstr>
      <vt:lpstr>e-Ukraine Medium</vt:lpstr>
      <vt:lpstr>e-Ukraine Regular</vt:lpstr>
      <vt:lpstr>Helvetica Neue</vt:lpstr>
      <vt:lpstr>Helvetica Neue Medium</vt:lpstr>
      <vt:lpstr>21_BasicWhite</vt:lpstr>
      <vt:lpstr>Презентация PowerPoint</vt:lpstr>
      <vt:lpstr>Презентация PowerPoint</vt:lpstr>
      <vt:lpstr>Презентация PowerPoint</vt:lpstr>
      <vt:lpstr>                                          + 630 млн грн </vt:lpstr>
      <vt:lpstr>                                          +1,2 млрд грн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olesia.feshchuk</dc:creator>
  <cp:lastModifiedBy>dell_volin</cp:lastModifiedBy>
  <cp:revision>102</cp:revision>
  <dcterms:modified xsi:type="dcterms:W3CDTF">2022-09-14T10:14:21Z</dcterms:modified>
</cp:coreProperties>
</file>